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0"/>
  </p:notesMasterIdLst>
  <p:sldIdLst>
    <p:sldId id="396" r:id="rId6"/>
    <p:sldId id="289" r:id="rId7"/>
    <p:sldId id="259" r:id="rId8"/>
    <p:sldId id="290" r:id="rId9"/>
    <p:sldId id="376" r:id="rId10"/>
    <p:sldId id="310" r:id="rId11"/>
    <p:sldId id="275" r:id="rId12"/>
    <p:sldId id="309" r:id="rId13"/>
    <p:sldId id="374" r:id="rId14"/>
    <p:sldId id="377" r:id="rId15"/>
    <p:sldId id="393" r:id="rId16"/>
    <p:sldId id="363" r:id="rId17"/>
    <p:sldId id="274" r:id="rId18"/>
    <p:sldId id="306" r:id="rId19"/>
    <p:sldId id="300" r:id="rId20"/>
    <p:sldId id="370" r:id="rId21"/>
    <p:sldId id="308" r:id="rId22"/>
    <p:sldId id="277" r:id="rId23"/>
    <p:sldId id="311" r:id="rId24"/>
    <p:sldId id="402" r:id="rId25"/>
    <p:sldId id="403" r:id="rId26"/>
    <p:sldId id="328" r:id="rId27"/>
    <p:sldId id="359" r:id="rId28"/>
    <p:sldId id="301" r:id="rId29"/>
    <p:sldId id="278" r:id="rId30"/>
    <p:sldId id="260" r:id="rId31"/>
    <p:sldId id="269" r:id="rId32"/>
    <p:sldId id="268" r:id="rId33"/>
    <p:sldId id="344" r:id="rId34"/>
    <p:sldId id="329" r:id="rId35"/>
    <p:sldId id="337" r:id="rId36"/>
    <p:sldId id="383" r:id="rId37"/>
    <p:sldId id="382" r:id="rId38"/>
    <p:sldId id="384" r:id="rId39"/>
    <p:sldId id="267" r:id="rId40"/>
    <p:sldId id="333" r:id="rId41"/>
    <p:sldId id="334" r:id="rId42"/>
    <p:sldId id="335" r:id="rId43"/>
    <p:sldId id="336" r:id="rId44"/>
    <p:sldId id="345" r:id="rId45"/>
    <p:sldId id="375" r:id="rId46"/>
    <p:sldId id="330" r:id="rId47"/>
    <p:sldId id="348" r:id="rId48"/>
    <p:sldId id="331" r:id="rId49"/>
    <p:sldId id="391" r:id="rId50"/>
    <p:sldId id="390" r:id="rId51"/>
    <p:sldId id="332" r:id="rId52"/>
    <p:sldId id="346" r:id="rId53"/>
    <p:sldId id="347" r:id="rId54"/>
    <p:sldId id="270" r:id="rId55"/>
    <p:sldId id="271" r:id="rId56"/>
    <p:sldId id="272" r:id="rId57"/>
    <p:sldId id="372" r:id="rId58"/>
    <p:sldId id="398" r:id="rId59"/>
    <p:sldId id="395" r:id="rId60"/>
    <p:sldId id="341" r:id="rId61"/>
    <p:sldId id="379" r:id="rId62"/>
    <p:sldId id="381" r:id="rId63"/>
    <p:sldId id="401" r:id="rId64"/>
    <p:sldId id="399" r:id="rId65"/>
    <p:sldId id="339" r:id="rId66"/>
    <p:sldId id="400" r:id="rId67"/>
    <p:sldId id="385" r:id="rId68"/>
    <p:sldId id="292" r:id="rId69"/>
    <p:sldId id="356" r:id="rId70"/>
    <p:sldId id="357" r:id="rId71"/>
    <p:sldId id="343" r:id="rId72"/>
    <p:sldId id="387" r:id="rId73"/>
    <p:sldId id="388" r:id="rId74"/>
    <p:sldId id="265" r:id="rId75"/>
    <p:sldId id="371" r:id="rId76"/>
    <p:sldId id="264" r:id="rId77"/>
    <p:sldId id="340" r:id="rId78"/>
    <p:sldId id="373" r:id="rId7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01F4E-5D84-4EA5-B6EE-F8D258C3675F}" v="163" dt="2022-11-24T19:59:24.079"/>
    <p1510:client id="{565FAA42-7306-45A4-934E-AEFA34667E85}" v="163" dt="2022-11-24T20:29:53.682"/>
    <p1510:client id="{9BBC9FCB-38D9-473E-82E2-A1FD93810D05}" v="88" dt="2022-11-24T18:54:34.828"/>
    <p1510:client id="{AE15D82E-7E5D-4140-9221-56C973CD01F9}" v="144" dt="2022-11-24T02:28:22.898"/>
    <p1510:client id="{B58B612E-6525-4BC8-8924-CB783FF95E3C}" v="2" dt="2022-11-27T12:33:23.271"/>
    <p1510:client id="{E746DA03-AA5F-4DAC-A16E-7B0AA2CBFFC8}" v="98" dt="2022-11-23T20:11:47.251"/>
    <p1510:client id="{E8B5B859-C0D6-4014-9ED1-5B7E909FAA95}" v="10" dt="2022-11-24T17:01:19.473"/>
    <p1510:client id="{F8870927-091F-4AFA-A9EB-226936F40735}" v="5" dt="2022-11-27T12:41:42.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85" autoAdjust="0"/>
  </p:normalViewPr>
  <p:slideViewPr>
    <p:cSldViewPr snapToGrid="0">
      <p:cViewPr varScale="1">
        <p:scale>
          <a:sx n="52" d="100"/>
          <a:sy n="52" d="100"/>
        </p:scale>
        <p:origin x="143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byn Deroo" userId="S::rderoo@bhncdsb.ca::93fceb0a-0644-4cf4-ad22-d6b3292302e6" providerId="AD" clId="Web-{F8870927-091F-4AFA-A9EB-226936F40735}"/>
    <pc:docChg chg="delSld modSld">
      <pc:chgData name="Robbyn Deroo" userId="S::rderoo@bhncdsb.ca::93fceb0a-0644-4cf4-ad22-d6b3292302e6" providerId="AD" clId="Web-{F8870927-091F-4AFA-A9EB-226936F40735}" dt="2022-11-27T12:41:51.368" v="91"/>
      <pc:docMkLst>
        <pc:docMk/>
      </pc:docMkLst>
      <pc:sldChg chg="modNotes">
        <pc:chgData name="Robbyn Deroo" userId="S::rderoo@bhncdsb.ca::93fceb0a-0644-4cf4-ad22-d6b3292302e6" providerId="AD" clId="Web-{F8870927-091F-4AFA-A9EB-226936F40735}" dt="2022-11-27T12:35:42.325" v="1"/>
        <pc:sldMkLst>
          <pc:docMk/>
          <pc:sldMk cId="1840986717" sldId="259"/>
        </pc:sldMkLst>
      </pc:sldChg>
      <pc:sldChg chg="modNotes">
        <pc:chgData name="Robbyn Deroo" userId="S::rderoo@bhncdsb.ca::93fceb0a-0644-4cf4-ad22-d6b3292302e6" providerId="AD" clId="Web-{F8870927-091F-4AFA-A9EB-226936F40735}" dt="2022-11-27T12:41:40.946" v="90"/>
        <pc:sldMkLst>
          <pc:docMk/>
          <pc:sldMk cId="1312651155" sldId="264"/>
        </pc:sldMkLst>
      </pc:sldChg>
      <pc:sldChg chg="modNotes">
        <pc:chgData name="Robbyn Deroo" userId="S::rderoo@bhncdsb.ca::93fceb0a-0644-4cf4-ad22-d6b3292302e6" providerId="AD" clId="Web-{F8870927-091F-4AFA-A9EB-226936F40735}" dt="2022-11-27T12:41:32.039" v="88"/>
        <pc:sldMkLst>
          <pc:docMk/>
          <pc:sldMk cId="2321701379" sldId="265"/>
        </pc:sldMkLst>
      </pc:sldChg>
      <pc:sldChg chg="modNotes">
        <pc:chgData name="Robbyn Deroo" userId="S::rderoo@bhncdsb.ca::93fceb0a-0644-4cf4-ad22-d6b3292302e6" providerId="AD" clId="Web-{F8870927-091F-4AFA-A9EB-226936F40735}" dt="2022-11-27T12:38:58.485" v="48"/>
        <pc:sldMkLst>
          <pc:docMk/>
          <pc:sldMk cId="1100058356" sldId="267"/>
        </pc:sldMkLst>
      </pc:sldChg>
      <pc:sldChg chg="modNotes">
        <pc:chgData name="Robbyn Deroo" userId="S::rderoo@bhncdsb.ca::93fceb0a-0644-4cf4-ad22-d6b3292302e6" providerId="AD" clId="Web-{F8870927-091F-4AFA-A9EB-226936F40735}" dt="2022-11-27T12:38:12.625" v="33"/>
        <pc:sldMkLst>
          <pc:docMk/>
          <pc:sldMk cId="3736130307" sldId="269"/>
        </pc:sldMkLst>
      </pc:sldChg>
      <pc:sldChg chg="modNotes">
        <pc:chgData name="Robbyn Deroo" userId="S::rderoo@bhncdsb.ca::93fceb0a-0644-4cf4-ad22-d6b3292302e6" providerId="AD" clId="Web-{F8870927-091F-4AFA-A9EB-226936F40735}" dt="2022-11-27T12:39:39.908" v="56"/>
        <pc:sldMkLst>
          <pc:docMk/>
          <pc:sldMk cId="1008265705" sldId="270"/>
        </pc:sldMkLst>
      </pc:sldChg>
      <pc:sldChg chg="modNotes">
        <pc:chgData name="Robbyn Deroo" userId="S::rderoo@bhncdsb.ca::93fceb0a-0644-4cf4-ad22-d6b3292302e6" providerId="AD" clId="Web-{F8870927-091F-4AFA-A9EB-226936F40735}" dt="2022-11-27T12:40:13.393" v="60"/>
        <pc:sldMkLst>
          <pc:docMk/>
          <pc:sldMk cId="913969264" sldId="272"/>
        </pc:sldMkLst>
      </pc:sldChg>
      <pc:sldChg chg="modNotes">
        <pc:chgData name="Robbyn Deroo" userId="S::rderoo@bhncdsb.ca::93fceb0a-0644-4cf4-ad22-d6b3292302e6" providerId="AD" clId="Web-{F8870927-091F-4AFA-A9EB-226936F40735}" dt="2022-11-27T12:37:07.654" v="20"/>
        <pc:sldMkLst>
          <pc:docMk/>
          <pc:sldMk cId="1862828399" sldId="274"/>
        </pc:sldMkLst>
      </pc:sldChg>
      <pc:sldChg chg="modNotes">
        <pc:chgData name="Robbyn Deroo" userId="S::rderoo@bhncdsb.ca::93fceb0a-0644-4cf4-ad22-d6b3292302e6" providerId="AD" clId="Web-{F8870927-091F-4AFA-A9EB-226936F40735}" dt="2022-11-27T12:36:33.763" v="6"/>
        <pc:sldMkLst>
          <pc:docMk/>
          <pc:sldMk cId="2019350628" sldId="275"/>
        </pc:sldMkLst>
      </pc:sldChg>
      <pc:sldChg chg="modNotes">
        <pc:chgData name="Robbyn Deroo" userId="S::rderoo@bhncdsb.ca::93fceb0a-0644-4cf4-ad22-d6b3292302e6" providerId="AD" clId="Web-{F8870927-091F-4AFA-A9EB-226936F40735}" dt="2022-11-27T12:37:30.467" v="24"/>
        <pc:sldMkLst>
          <pc:docMk/>
          <pc:sldMk cId="2623820866" sldId="277"/>
        </pc:sldMkLst>
      </pc:sldChg>
      <pc:sldChg chg="modNotes">
        <pc:chgData name="Robbyn Deroo" userId="S::rderoo@bhncdsb.ca::93fceb0a-0644-4cf4-ad22-d6b3292302e6" providerId="AD" clId="Web-{F8870927-091F-4AFA-A9EB-226936F40735}" dt="2022-11-27T12:38:06.249" v="32"/>
        <pc:sldMkLst>
          <pc:docMk/>
          <pc:sldMk cId="3718242918" sldId="278"/>
        </pc:sldMkLst>
      </pc:sldChg>
      <pc:sldChg chg="modNotes">
        <pc:chgData name="Robbyn Deroo" userId="S::rderoo@bhncdsb.ca::93fceb0a-0644-4cf4-ad22-d6b3292302e6" providerId="AD" clId="Web-{F8870927-091F-4AFA-A9EB-226936F40735}" dt="2022-11-27T12:35:31.871" v="0"/>
        <pc:sldMkLst>
          <pc:docMk/>
          <pc:sldMk cId="2458077779" sldId="289"/>
        </pc:sldMkLst>
      </pc:sldChg>
      <pc:sldChg chg="modNotes">
        <pc:chgData name="Robbyn Deroo" userId="S::rderoo@bhncdsb.ca::93fceb0a-0644-4cf4-ad22-d6b3292302e6" providerId="AD" clId="Web-{F8870927-091F-4AFA-A9EB-226936F40735}" dt="2022-11-27T12:35:47.122" v="2"/>
        <pc:sldMkLst>
          <pc:docMk/>
          <pc:sldMk cId="1854760669" sldId="290"/>
        </pc:sldMkLst>
      </pc:sldChg>
      <pc:sldChg chg="modNotes">
        <pc:chgData name="Robbyn Deroo" userId="S::rderoo@bhncdsb.ca::93fceb0a-0644-4cf4-ad22-d6b3292302e6" providerId="AD" clId="Web-{F8870927-091F-4AFA-A9EB-226936F40735}" dt="2022-11-27T12:41:04.632" v="82"/>
        <pc:sldMkLst>
          <pc:docMk/>
          <pc:sldMk cId="325436923" sldId="292"/>
        </pc:sldMkLst>
      </pc:sldChg>
      <pc:sldChg chg="del modNotes">
        <pc:chgData name="Robbyn Deroo" userId="S::rderoo@bhncdsb.ca::93fceb0a-0644-4cf4-ad22-d6b3292302e6" providerId="AD" clId="Web-{F8870927-091F-4AFA-A9EB-226936F40735}" dt="2022-11-27T12:40:02.908" v="58"/>
        <pc:sldMkLst>
          <pc:docMk/>
          <pc:sldMk cId="483243379" sldId="293"/>
        </pc:sldMkLst>
      </pc:sldChg>
      <pc:sldChg chg="modNotes">
        <pc:chgData name="Robbyn Deroo" userId="S::rderoo@bhncdsb.ca::93fceb0a-0644-4cf4-ad22-d6b3292302e6" providerId="AD" clId="Web-{F8870927-091F-4AFA-A9EB-226936F40735}" dt="2022-11-27T12:37:13.905" v="21"/>
        <pc:sldMkLst>
          <pc:docMk/>
          <pc:sldMk cId="3003045483" sldId="300"/>
        </pc:sldMkLst>
      </pc:sldChg>
      <pc:sldChg chg="modNotes">
        <pc:chgData name="Robbyn Deroo" userId="S::rderoo@bhncdsb.ca::93fceb0a-0644-4cf4-ad22-d6b3292302e6" providerId="AD" clId="Web-{F8870927-091F-4AFA-A9EB-226936F40735}" dt="2022-11-27T12:38:02.390" v="31"/>
        <pc:sldMkLst>
          <pc:docMk/>
          <pc:sldMk cId="2564670438" sldId="301"/>
        </pc:sldMkLst>
      </pc:sldChg>
      <pc:sldChg chg="modNotes">
        <pc:chgData name="Robbyn Deroo" userId="S::rderoo@bhncdsb.ca::93fceb0a-0644-4cf4-ad22-d6b3292302e6" providerId="AD" clId="Web-{F8870927-091F-4AFA-A9EB-226936F40735}" dt="2022-11-27T12:37:25.608" v="23"/>
        <pc:sldMkLst>
          <pc:docMk/>
          <pc:sldMk cId="3473395183" sldId="308"/>
        </pc:sldMkLst>
      </pc:sldChg>
      <pc:sldChg chg="modNotes">
        <pc:chgData name="Robbyn Deroo" userId="S::rderoo@bhncdsb.ca::93fceb0a-0644-4cf4-ad22-d6b3292302e6" providerId="AD" clId="Web-{F8870927-091F-4AFA-A9EB-226936F40735}" dt="2022-11-27T12:36:40.763" v="14"/>
        <pc:sldMkLst>
          <pc:docMk/>
          <pc:sldMk cId="2304199559" sldId="309"/>
        </pc:sldMkLst>
      </pc:sldChg>
      <pc:sldChg chg="modNotes">
        <pc:chgData name="Robbyn Deroo" userId="S::rderoo@bhncdsb.ca::93fceb0a-0644-4cf4-ad22-d6b3292302e6" providerId="AD" clId="Web-{F8870927-091F-4AFA-A9EB-226936F40735}" dt="2022-11-27T12:36:25.825" v="4"/>
        <pc:sldMkLst>
          <pc:docMk/>
          <pc:sldMk cId="3003840723" sldId="310"/>
        </pc:sldMkLst>
      </pc:sldChg>
      <pc:sldChg chg="modNotes">
        <pc:chgData name="Robbyn Deroo" userId="S::rderoo@bhncdsb.ca::93fceb0a-0644-4cf4-ad22-d6b3292302e6" providerId="AD" clId="Web-{F8870927-091F-4AFA-A9EB-226936F40735}" dt="2022-11-27T12:37:41.374" v="27"/>
        <pc:sldMkLst>
          <pc:docMk/>
          <pc:sldMk cId="494034394" sldId="311"/>
        </pc:sldMkLst>
      </pc:sldChg>
      <pc:sldChg chg="modNotes">
        <pc:chgData name="Robbyn Deroo" userId="S::rderoo@bhncdsb.ca::93fceb0a-0644-4cf4-ad22-d6b3292302e6" providerId="AD" clId="Web-{F8870927-091F-4AFA-A9EB-226936F40735}" dt="2022-11-27T12:37:50.718" v="28"/>
        <pc:sldMkLst>
          <pc:docMk/>
          <pc:sldMk cId="3058511817" sldId="328"/>
        </pc:sldMkLst>
      </pc:sldChg>
      <pc:sldChg chg="modNotes">
        <pc:chgData name="Robbyn Deroo" userId="S::rderoo@bhncdsb.ca::93fceb0a-0644-4cf4-ad22-d6b3292302e6" providerId="AD" clId="Web-{F8870927-091F-4AFA-A9EB-226936F40735}" dt="2022-11-27T12:38:27.172" v="40"/>
        <pc:sldMkLst>
          <pc:docMk/>
          <pc:sldMk cId="4052335850" sldId="329"/>
        </pc:sldMkLst>
      </pc:sldChg>
      <pc:sldChg chg="modNotes">
        <pc:chgData name="Robbyn Deroo" userId="S::rderoo@bhncdsb.ca::93fceb0a-0644-4cf4-ad22-d6b3292302e6" providerId="AD" clId="Web-{F8870927-091F-4AFA-A9EB-226936F40735}" dt="2022-11-27T12:39:27.235" v="54"/>
        <pc:sldMkLst>
          <pc:docMk/>
          <pc:sldMk cId="1494849717" sldId="330"/>
        </pc:sldMkLst>
      </pc:sldChg>
      <pc:sldChg chg="modNotes">
        <pc:chgData name="Robbyn Deroo" userId="S::rderoo@bhncdsb.ca::93fceb0a-0644-4cf4-ad22-d6b3292302e6" providerId="AD" clId="Web-{F8870927-091F-4AFA-A9EB-226936F40735}" dt="2022-11-27T12:39:04.110" v="49"/>
        <pc:sldMkLst>
          <pc:docMk/>
          <pc:sldMk cId="3867757310" sldId="333"/>
        </pc:sldMkLst>
      </pc:sldChg>
      <pc:sldChg chg="modNotes">
        <pc:chgData name="Robbyn Deroo" userId="S::rderoo@bhncdsb.ca::93fceb0a-0644-4cf4-ad22-d6b3292302e6" providerId="AD" clId="Web-{F8870927-091F-4AFA-A9EB-226936F40735}" dt="2022-11-27T12:39:09.266" v="50"/>
        <pc:sldMkLst>
          <pc:docMk/>
          <pc:sldMk cId="3330142662" sldId="334"/>
        </pc:sldMkLst>
      </pc:sldChg>
      <pc:sldChg chg="modNotes">
        <pc:chgData name="Robbyn Deroo" userId="S::rderoo@bhncdsb.ca::93fceb0a-0644-4cf4-ad22-d6b3292302e6" providerId="AD" clId="Web-{F8870927-091F-4AFA-A9EB-226936F40735}" dt="2022-11-27T12:39:13.813" v="51"/>
        <pc:sldMkLst>
          <pc:docMk/>
          <pc:sldMk cId="128502932" sldId="335"/>
        </pc:sldMkLst>
      </pc:sldChg>
      <pc:sldChg chg="modNotes">
        <pc:chgData name="Robbyn Deroo" userId="S::rderoo@bhncdsb.ca::93fceb0a-0644-4cf4-ad22-d6b3292302e6" providerId="AD" clId="Web-{F8870927-091F-4AFA-A9EB-226936F40735}" dt="2022-11-27T12:39:17.720" v="52"/>
        <pc:sldMkLst>
          <pc:docMk/>
          <pc:sldMk cId="874178120" sldId="336"/>
        </pc:sldMkLst>
      </pc:sldChg>
      <pc:sldChg chg="modNotes">
        <pc:chgData name="Robbyn Deroo" userId="S::rderoo@bhncdsb.ca::93fceb0a-0644-4cf4-ad22-d6b3292302e6" providerId="AD" clId="Web-{F8870927-091F-4AFA-A9EB-226936F40735}" dt="2022-11-27T12:38:31.906" v="41"/>
        <pc:sldMkLst>
          <pc:docMk/>
          <pc:sldMk cId="3536986918" sldId="337"/>
        </pc:sldMkLst>
      </pc:sldChg>
      <pc:sldChg chg="modNotes">
        <pc:chgData name="Robbyn Deroo" userId="S::rderoo@bhncdsb.ca::93fceb0a-0644-4cf4-ad22-d6b3292302e6" providerId="AD" clId="Web-{F8870927-091F-4AFA-A9EB-226936F40735}" dt="2022-11-27T12:40:51.585" v="78"/>
        <pc:sldMkLst>
          <pc:docMk/>
          <pc:sldMk cId="3440801830" sldId="339"/>
        </pc:sldMkLst>
      </pc:sldChg>
      <pc:sldChg chg="modNotes">
        <pc:chgData name="Robbyn Deroo" userId="S::rderoo@bhncdsb.ca::93fceb0a-0644-4cf4-ad22-d6b3292302e6" providerId="AD" clId="Web-{F8870927-091F-4AFA-A9EB-226936F40735}" dt="2022-11-27T12:41:51.368" v="91"/>
        <pc:sldMkLst>
          <pc:docMk/>
          <pc:sldMk cId="2790068858" sldId="340"/>
        </pc:sldMkLst>
      </pc:sldChg>
      <pc:sldChg chg="modNotes">
        <pc:chgData name="Robbyn Deroo" userId="S::rderoo@bhncdsb.ca::93fceb0a-0644-4cf4-ad22-d6b3292302e6" providerId="AD" clId="Web-{F8870927-091F-4AFA-A9EB-226936F40735}" dt="2022-11-27T12:40:26.659" v="63"/>
        <pc:sldMkLst>
          <pc:docMk/>
          <pc:sldMk cId="2268089729" sldId="341"/>
        </pc:sldMkLst>
      </pc:sldChg>
      <pc:sldChg chg="modNotes">
        <pc:chgData name="Robbyn Deroo" userId="S::rderoo@bhncdsb.ca::93fceb0a-0644-4cf4-ad22-d6b3292302e6" providerId="AD" clId="Web-{F8870927-091F-4AFA-A9EB-226936F40735}" dt="2022-11-27T12:41:18.102" v="85"/>
        <pc:sldMkLst>
          <pc:docMk/>
          <pc:sldMk cId="2237435990" sldId="343"/>
        </pc:sldMkLst>
      </pc:sldChg>
      <pc:sldChg chg="modNotes">
        <pc:chgData name="Robbyn Deroo" userId="S::rderoo@bhncdsb.ca::93fceb0a-0644-4cf4-ad22-d6b3292302e6" providerId="AD" clId="Web-{F8870927-091F-4AFA-A9EB-226936F40735}" dt="2022-11-27T12:38:21.312" v="34"/>
        <pc:sldMkLst>
          <pc:docMk/>
          <pc:sldMk cId="1145397572" sldId="344"/>
        </pc:sldMkLst>
      </pc:sldChg>
      <pc:sldChg chg="modNotes">
        <pc:chgData name="Robbyn Deroo" userId="S::rderoo@bhncdsb.ca::93fceb0a-0644-4cf4-ad22-d6b3292302e6" providerId="AD" clId="Web-{F8870927-091F-4AFA-A9EB-226936F40735}" dt="2022-11-27T12:39:21.407" v="53"/>
        <pc:sldMkLst>
          <pc:docMk/>
          <pc:sldMk cId="1129471138" sldId="345"/>
        </pc:sldMkLst>
      </pc:sldChg>
      <pc:sldChg chg="modNotes">
        <pc:chgData name="Robbyn Deroo" userId="S::rderoo@bhncdsb.ca::93fceb0a-0644-4cf4-ad22-d6b3292302e6" providerId="AD" clId="Web-{F8870927-091F-4AFA-A9EB-226936F40735}" dt="2022-11-27T12:39:35.970" v="55"/>
        <pc:sldMkLst>
          <pc:docMk/>
          <pc:sldMk cId="105781269" sldId="347"/>
        </pc:sldMkLst>
      </pc:sldChg>
      <pc:sldChg chg="modNotes">
        <pc:chgData name="Robbyn Deroo" userId="S::rderoo@bhncdsb.ca::93fceb0a-0644-4cf4-ad22-d6b3292302e6" providerId="AD" clId="Web-{F8870927-091F-4AFA-A9EB-226936F40735}" dt="2022-11-27T12:41:08.789" v="83"/>
        <pc:sldMkLst>
          <pc:docMk/>
          <pc:sldMk cId="165777298" sldId="356"/>
        </pc:sldMkLst>
      </pc:sldChg>
      <pc:sldChg chg="modNotes">
        <pc:chgData name="Robbyn Deroo" userId="S::rderoo@bhncdsb.ca::93fceb0a-0644-4cf4-ad22-d6b3292302e6" providerId="AD" clId="Web-{F8870927-091F-4AFA-A9EB-226936F40735}" dt="2022-11-27T12:41:14.101" v="84"/>
        <pc:sldMkLst>
          <pc:docMk/>
          <pc:sldMk cId="4266462306" sldId="357"/>
        </pc:sldMkLst>
      </pc:sldChg>
      <pc:sldChg chg="modNotes">
        <pc:chgData name="Robbyn Deroo" userId="S::rderoo@bhncdsb.ca::93fceb0a-0644-4cf4-ad22-d6b3292302e6" providerId="AD" clId="Web-{F8870927-091F-4AFA-A9EB-226936F40735}" dt="2022-11-27T12:37:58.577" v="30"/>
        <pc:sldMkLst>
          <pc:docMk/>
          <pc:sldMk cId="356897937" sldId="359"/>
        </pc:sldMkLst>
      </pc:sldChg>
      <pc:sldChg chg="modNotes">
        <pc:chgData name="Robbyn Deroo" userId="S::rderoo@bhncdsb.ca::93fceb0a-0644-4cf4-ad22-d6b3292302e6" providerId="AD" clId="Web-{F8870927-091F-4AFA-A9EB-226936F40735}" dt="2022-11-27T12:37:00.076" v="19"/>
        <pc:sldMkLst>
          <pc:docMk/>
          <pc:sldMk cId="2318753631" sldId="363"/>
        </pc:sldMkLst>
      </pc:sldChg>
      <pc:sldChg chg="modNotes">
        <pc:chgData name="Robbyn Deroo" userId="S::rderoo@bhncdsb.ca::93fceb0a-0644-4cf4-ad22-d6b3292302e6" providerId="AD" clId="Web-{F8870927-091F-4AFA-A9EB-226936F40735}" dt="2022-11-27T12:37:18.155" v="22"/>
        <pc:sldMkLst>
          <pc:docMk/>
          <pc:sldMk cId="2037130902" sldId="370"/>
        </pc:sldMkLst>
      </pc:sldChg>
      <pc:sldChg chg="modNotes">
        <pc:chgData name="Robbyn Deroo" userId="S::rderoo@bhncdsb.ca::93fceb0a-0644-4cf4-ad22-d6b3292302e6" providerId="AD" clId="Web-{F8870927-091F-4AFA-A9EB-226936F40735}" dt="2022-11-27T12:41:35.852" v="89"/>
        <pc:sldMkLst>
          <pc:docMk/>
          <pc:sldMk cId="1298743661" sldId="371"/>
        </pc:sldMkLst>
      </pc:sldChg>
      <pc:sldChg chg="modNotes">
        <pc:chgData name="Robbyn Deroo" userId="S::rderoo@bhncdsb.ca::93fceb0a-0644-4cf4-ad22-d6b3292302e6" providerId="AD" clId="Web-{F8870927-091F-4AFA-A9EB-226936F40735}" dt="2022-11-27T12:40:09.893" v="59"/>
        <pc:sldMkLst>
          <pc:docMk/>
          <pc:sldMk cId="4197044426" sldId="372"/>
        </pc:sldMkLst>
      </pc:sldChg>
      <pc:sldChg chg="modNotes">
        <pc:chgData name="Robbyn Deroo" userId="S::rderoo@bhncdsb.ca::93fceb0a-0644-4cf4-ad22-d6b3292302e6" providerId="AD" clId="Web-{F8870927-091F-4AFA-A9EB-226936F40735}" dt="2022-11-27T12:36:47.857" v="16"/>
        <pc:sldMkLst>
          <pc:docMk/>
          <pc:sldMk cId="2305851699" sldId="374"/>
        </pc:sldMkLst>
      </pc:sldChg>
      <pc:sldChg chg="modNotes">
        <pc:chgData name="Robbyn Deroo" userId="S::rderoo@bhncdsb.ca::93fceb0a-0644-4cf4-ad22-d6b3292302e6" providerId="AD" clId="Web-{F8870927-091F-4AFA-A9EB-226936F40735}" dt="2022-11-27T12:35:51.825" v="3"/>
        <pc:sldMkLst>
          <pc:docMk/>
          <pc:sldMk cId="268948053" sldId="376"/>
        </pc:sldMkLst>
      </pc:sldChg>
      <pc:sldChg chg="modNotes">
        <pc:chgData name="Robbyn Deroo" userId="S::rderoo@bhncdsb.ca::93fceb0a-0644-4cf4-ad22-d6b3292302e6" providerId="AD" clId="Web-{F8870927-091F-4AFA-A9EB-226936F40735}" dt="2022-11-27T12:36:51.295" v="17"/>
        <pc:sldMkLst>
          <pc:docMk/>
          <pc:sldMk cId="3276089452" sldId="377"/>
        </pc:sldMkLst>
      </pc:sldChg>
      <pc:sldChg chg="modNotes">
        <pc:chgData name="Robbyn Deroo" userId="S::rderoo@bhncdsb.ca::93fceb0a-0644-4cf4-ad22-d6b3292302e6" providerId="AD" clId="Web-{F8870927-091F-4AFA-A9EB-226936F40735}" dt="2022-11-27T12:40:30.237" v="64"/>
        <pc:sldMkLst>
          <pc:docMk/>
          <pc:sldMk cId="1509042915" sldId="379"/>
        </pc:sldMkLst>
      </pc:sldChg>
      <pc:sldChg chg="modNotes">
        <pc:chgData name="Robbyn Deroo" userId="S::rderoo@bhncdsb.ca::93fceb0a-0644-4cf4-ad22-d6b3292302e6" providerId="AD" clId="Web-{F8870927-091F-4AFA-A9EB-226936F40735}" dt="2022-11-27T12:40:33.909" v="65"/>
        <pc:sldMkLst>
          <pc:docMk/>
          <pc:sldMk cId="2045652420" sldId="381"/>
        </pc:sldMkLst>
      </pc:sldChg>
      <pc:sldChg chg="modNotes">
        <pc:chgData name="Robbyn Deroo" userId="S::rderoo@bhncdsb.ca::93fceb0a-0644-4cf4-ad22-d6b3292302e6" providerId="AD" clId="Web-{F8870927-091F-4AFA-A9EB-226936F40735}" dt="2022-11-27T12:38:42.485" v="43"/>
        <pc:sldMkLst>
          <pc:docMk/>
          <pc:sldMk cId="2498906639" sldId="382"/>
        </pc:sldMkLst>
      </pc:sldChg>
      <pc:sldChg chg="modNotes">
        <pc:chgData name="Robbyn Deroo" userId="S::rderoo@bhncdsb.ca::93fceb0a-0644-4cf4-ad22-d6b3292302e6" providerId="AD" clId="Web-{F8870927-091F-4AFA-A9EB-226936F40735}" dt="2022-11-27T12:38:52.094" v="46"/>
        <pc:sldMkLst>
          <pc:docMk/>
          <pc:sldMk cId="1147122287" sldId="384"/>
        </pc:sldMkLst>
      </pc:sldChg>
      <pc:sldChg chg="modNotes">
        <pc:chgData name="Robbyn Deroo" userId="S::rderoo@bhncdsb.ca::93fceb0a-0644-4cf4-ad22-d6b3292302e6" providerId="AD" clId="Web-{F8870927-091F-4AFA-A9EB-226936F40735}" dt="2022-11-27T12:40:59.070" v="81"/>
        <pc:sldMkLst>
          <pc:docMk/>
          <pc:sldMk cId="1489061330" sldId="385"/>
        </pc:sldMkLst>
      </pc:sldChg>
      <pc:sldChg chg="modNotes">
        <pc:chgData name="Robbyn Deroo" userId="S::rderoo@bhncdsb.ca::93fceb0a-0644-4cf4-ad22-d6b3292302e6" providerId="AD" clId="Web-{F8870927-091F-4AFA-A9EB-226936F40735}" dt="2022-11-27T12:41:23.133" v="86"/>
        <pc:sldMkLst>
          <pc:docMk/>
          <pc:sldMk cId="3147330958" sldId="387"/>
        </pc:sldMkLst>
      </pc:sldChg>
      <pc:sldChg chg="modNotes">
        <pc:chgData name="Robbyn Deroo" userId="S::rderoo@bhncdsb.ca::93fceb0a-0644-4cf4-ad22-d6b3292302e6" providerId="AD" clId="Web-{F8870927-091F-4AFA-A9EB-226936F40735}" dt="2022-11-27T12:41:27.664" v="87"/>
        <pc:sldMkLst>
          <pc:docMk/>
          <pc:sldMk cId="2272170696" sldId="388"/>
        </pc:sldMkLst>
      </pc:sldChg>
      <pc:sldChg chg="modNotes">
        <pc:chgData name="Robbyn Deroo" userId="S::rderoo@bhncdsb.ca::93fceb0a-0644-4cf4-ad22-d6b3292302e6" providerId="AD" clId="Web-{F8870927-091F-4AFA-A9EB-226936F40735}" dt="2022-11-27T12:36:55.857" v="18"/>
        <pc:sldMkLst>
          <pc:docMk/>
          <pc:sldMk cId="3939460660" sldId="393"/>
        </pc:sldMkLst>
      </pc:sldChg>
      <pc:sldChg chg="modNotes">
        <pc:chgData name="Robbyn Deroo" userId="S::rderoo@bhncdsb.ca::93fceb0a-0644-4cf4-ad22-d6b3292302e6" providerId="AD" clId="Web-{F8870927-091F-4AFA-A9EB-226936F40735}" dt="2022-11-27T12:40:22.674" v="62"/>
        <pc:sldMkLst>
          <pc:docMk/>
          <pc:sldMk cId="711170755" sldId="395"/>
        </pc:sldMkLst>
      </pc:sldChg>
      <pc:sldChg chg="modNotes">
        <pc:chgData name="Robbyn Deroo" userId="S::rderoo@bhncdsb.ca::93fceb0a-0644-4cf4-ad22-d6b3292302e6" providerId="AD" clId="Web-{F8870927-091F-4AFA-A9EB-226936F40735}" dt="2022-11-27T12:40:18.002" v="61"/>
        <pc:sldMkLst>
          <pc:docMk/>
          <pc:sldMk cId="2829277784" sldId="398"/>
        </pc:sldMkLst>
      </pc:sldChg>
      <pc:sldChg chg="modNotes">
        <pc:chgData name="Robbyn Deroo" userId="S::rderoo@bhncdsb.ca::93fceb0a-0644-4cf4-ad22-d6b3292302e6" providerId="AD" clId="Web-{F8870927-091F-4AFA-A9EB-226936F40735}" dt="2022-11-27T12:40:46.710" v="76"/>
        <pc:sldMkLst>
          <pc:docMk/>
          <pc:sldMk cId="1298646842" sldId="399"/>
        </pc:sldMkLst>
      </pc:sldChg>
      <pc:sldChg chg="modNotes">
        <pc:chgData name="Robbyn Deroo" userId="S::rderoo@bhncdsb.ca::93fceb0a-0644-4cf4-ad22-d6b3292302e6" providerId="AD" clId="Web-{F8870927-091F-4AFA-A9EB-226936F40735}" dt="2022-11-27T12:40:55.070" v="80"/>
        <pc:sldMkLst>
          <pc:docMk/>
          <pc:sldMk cId="3837591729" sldId="400"/>
        </pc:sldMkLst>
      </pc:sldChg>
      <pc:sldChg chg="modNotes">
        <pc:chgData name="Robbyn Deroo" userId="S::rderoo@bhncdsb.ca::93fceb0a-0644-4cf4-ad22-d6b3292302e6" providerId="AD" clId="Web-{F8870927-091F-4AFA-A9EB-226936F40735}" dt="2022-11-27T12:40:40.487" v="67"/>
        <pc:sldMkLst>
          <pc:docMk/>
          <pc:sldMk cId="2638293833" sldId="4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3268446"/>
          </a:xfrm>
          <a:prstGeom prst="rect">
            <a:avLst/>
          </a:prstGeom>
        </p:spPr>
        <p:txBody>
          <a:bodyPr vert="horz" lIns="182661" tIns="91330" rIns="182661" bIns="91330" rtlCol="0"/>
          <a:lstStyle>
            <a:lvl1pPr algn="l">
              <a:defRPr sz="2400"/>
            </a:lvl1pPr>
          </a:lstStyle>
          <a:p>
            <a:endParaRPr lang="en-US"/>
          </a:p>
        </p:txBody>
      </p:sp>
      <p:sp>
        <p:nvSpPr>
          <p:cNvPr id="3" name="Date Placeholder 2"/>
          <p:cNvSpPr>
            <a:spLocks noGrp="1"/>
          </p:cNvSpPr>
          <p:nvPr>
            <p:ph type="dt" idx="1"/>
          </p:nvPr>
        </p:nvSpPr>
        <p:spPr>
          <a:xfrm>
            <a:off x="3970938" y="0"/>
            <a:ext cx="3037840" cy="3268446"/>
          </a:xfrm>
          <a:prstGeom prst="rect">
            <a:avLst/>
          </a:prstGeom>
        </p:spPr>
        <p:txBody>
          <a:bodyPr vert="horz" lIns="182661" tIns="91330" rIns="182661" bIns="91330" rtlCol="0"/>
          <a:lstStyle>
            <a:lvl1pPr algn="r">
              <a:defRPr sz="2400"/>
            </a:lvl1pPr>
          </a:lstStyle>
          <a:p>
            <a:fld id="{A5C20BB3-3CCB-4FE5-991B-82F6BCB48AF3}" type="datetimeFigureOut">
              <a:rPr lang="en-US" smtClean="0"/>
              <a:t>11/27/2022</a:t>
            </a:fld>
            <a:endParaRPr lang="en-US"/>
          </a:p>
        </p:txBody>
      </p:sp>
      <p:sp>
        <p:nvSpPr>
          <p:cNvPr id="4" name="Slide Image Placeholder 3"/>
          <p:cNvSpPr>
            <a:spLocks noGrp="1" noRot="1" noChangeAspect="1"/>
          </p:cNvSpPr>
          <p:nvPr>
            <p:ph type="sldImg" idx="2"/>
          </p:nvPr>
        </p:nvSpPr>
        <p:spPr>
          <a:xfrm>
            <a:off x="-16038513" y="8142288"/>
            <a:ext cx="39087426" cy="21986875"/>
          </a:xfrm>
          <a:prstGeom prst="rect">
            <a:avLst/>
          </a:prstGeom>
          <a:noFill/>
          <a:ln w="12700">
            <a:solidFill>
              <a:prstClr val="black"/>
            </a:solidFill>
          </a:ln>
        </p:spPr>
        <p:txBody>
          <a:bodyPr vert="horz" lIns="182661" tIns="91330" rIns="182661" bIns="91330" rtlCol="0" anchor="ctr"/>
          <a:lstStyle/>
          <a:p>
            <a:endParaRPr lang="en-US"/>
          </a:p>
        </p:txBody>
      </p:sp>
      <p:sp>
        <p:nvSpPr>
          <p:cNvPr id="5" name="Notes Placeholder 4"/>
          <p:cNvSpPr>
            <a:spLocks noGrp="1"/>
          </p:cNvSpPr>
          <p:nvPr>
            <p:ph type="body" sz="quarter" idx="3"/>
          </p:nvPr>
        </p:nvSpPr>
        <p:spPr>
          <a:xfrm>
            <a:off x="701040" y="31349904"/>
            <a:ext cx="5608320" cy="25649922"/>
          </a:xfrm>
          <a:prstGeom prst="rect">
            <a:avLst/>
          </a:prstGeom>
        </p:spPr>
        <p:txBody>
          <a:bodyPr vert="horz" lIns="182661" tIns="91330" rIns="182661" bIns="9133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1874222"/>
            <a:ext cx="3037840" cy="3268438"/>
          </a:xfrm>
          <a:prstGeom prst="rect">
            <a:avLst/>
          </a:prstGeom>
        </p:spPr>
        <p:txBody>
          <a:bodyPr vert="horz" lIns="182661" tIns="91330" rIns="182661" bIns="91330" rtlCol="0" anchor="b"/>
          <a:lstStyle>
            <a:lvl1pPr algn="l">
              <a:defRPr sz="2400"/>
            </a:lvl1pPr>
          </a:lstStyle>
          <a:p>
            <a:endParaRPr lang="en-US"/>
          </a:p>
        </p:txBody>
      </p:sp>
      <p:sp>
        <p:nvSpPr>
          <p:cNvPr id="7" name="Slide Number Placeholder 6"/>
          <p:cNvSpPr>
            <a:spLocks noGrp="1"/>
          </p:cNvSpPr>
          <p:nvPr>
            <p:ph type="sldNum" sz="quarter" idx="5"/>
          </p:nvPr>
        </p:nvSpPr>
        <p:spPr>
          <a:xfrm>
            <a:off x="3970938" y="61874222"/>
            <a:ext cx="3037840" cy="3268438"/>
          </a:xfrm>
          <a:prstGeom prst="rect">
            <a:avLst/>
          </a:prstGeom>
        </p:spPr>
        <p:txBody>
          <a:bodyPr vert="horz" lIns="182661" tIns="91330" rIns="182661" bIns="91330" rtlCol="0" anchor="b"/>
          <a:lstStyle>
            <a:lvl1pPr algn="r">
              <a:defRPr sz="2400"/>
            </a:lvl1pPr>
          </a:lstStyle>
          <a:p>
            <a:fld id="{E0746DE6-3336-457D-A091-FA20AC1C536E}" type="slidenum">
              <a:rPr lang="en-US" smtClean="0"/>
              <a:t>‹#›</a:t>
            </a:fld>
            <a:endParaRPr lang="en-US"/>
          </a:p>
        </p:txBody>
      </p:sp>
    </p:spTree>
    <p:extLst>
      <p:ext uri="{BB962C8B-B14F-4D97-AF65-F5344CB8AC3E}">
        <p14:creationId xmlns:p14="http://schemas.microsoft.com/office/powerpoint/2010/main" val="130958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16538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412453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187331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1434547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233419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393111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3131616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endParaRPr lang="en-US">
              <a:ea typeface="Calibri"/>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560951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133345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2647663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417334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862401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833242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3726553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2402502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4196358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135549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3476517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4276548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30</a:t>
            </a:fld>
            <a:endParaRPr lang="en-US"/>
          </a:p>
        </p:txBody>
      </p:sp>
    </p:spTree>
    <p:extLst>
      <p:ext uri="{BB962C8B-B14F-4D97-AF65-F5344CB8AC3E}">
        <p14:creationId xmlns:p14="http://schemas.microsoft.com/office/powerpoint/2010/main" val="3660333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31</a:t>
            </a:fld>
            <a:endParaRPr lang="en-US"/>
          </a:p>
        </p:txBody>
      </p:sp>
    </p:spTree>
    <p:extLst>
      <p:ext uri="{BB962C8B-B14F-4D97-AF65-F5344CB8AC3E}">
        <p14:creationId xmlns:p14="http://schemas.microsoft.com/office/powerpoint/2010/main" val="4045654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32</a:t>
            </a:fld>
            <a:endParaRPr lang="en-US"/>
          </a:p>
        </p:txBody>
      </p:sp>
    </p:spTree>
    <p:extLst>
      <p:ext uri="{BB962C8B-B14F-4D97-AF65-F5344CB8AC3E}">
        <p14:creationId xmlns:p14="http://schemas.microsoft.com/office/powerpoint/2010/main" val="167566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4117508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33</a:t>
            </a:fld>
            <a:endParaRPr lang="en-US"/>
          </a:p>
        </p:txBody>
      </p:sp>
    </p:spTree>
    <p:extLst>
      <p:ext uri="{BB962C8B-B14F-4D97-AF65-F5344CB8AC3E}">
        <p14:creationId xmlns:p14="http://schemas.microsoft.com/office/powerpoint/2010/main" val="2430399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a:t>
            </a:r>
          </a:p>
        </p:txBody>
      </p:sp>
      <p:sp>
        <p:nvSpPr>
          <p:cNvPr id="4" name="Slide Number Placeholder 3"/>
          <p:cNvSpPr>
            <a:spLocks noGrp="1"/>
          </p:cNvSpPr>
          <p:nvPr>
            <p:ph type="sldNum" sz="quarter" idx="5"/>
          </p:nvPr>
        </p:nvSpPr>
        <p:spPr/>
        <p:txBody>
          <a:bodyPr/>
          <a:lstStyle/>
          <a:p>
            <a:fld id="{E0746DE6-3336-457D-A091-FA20AC1C536E}" type="slidenum">
              <a:rPr lang="en-US" smtClean="0"/>
              <a:t>34</a:t>
            </a:fld>
            <a:endParaRPr lang="en-US"/>
          </a:p>
        </p:txBody>
      </p:sp>
    </p:spTree>
    <p:extLst>
      <p:ext uri="{BB962C8B-B14F-4D97-AF65-F5344CB8AC3E}">
        <p14:creationId xmlns:p14="http://schemas.microsoft.com/office/powerpoint/2010/main" val="3432075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35</a:t>
            </a:fld>
            <a:endParaRPr lang="en-US"/>
          </a:p>
        </p:txBody>
      </p:sp>
    </p:spTree>
    <p:extLst>
      <p:ext uri="{BB962C8B-B14F-4D97-AF65-F5344CB8AC3E}">
        <p14:creationId xmlns:p14="http://schemas.microsoft.com/office/powerpoint/2010/main" val="2583191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a:t>
            </a:r>
          </a:p>
        </p:txBody>
      </p:sp>
      <p:sp>
        <p:nvSpPr>
          <p:cNvPr id="4" name="Slide Number Placeholder 3"/>
          <p:cNvSpPr>
            <a:spLocks noGrp="1"/>
          </p:cNvSpPr>
          <p:nvPr>
            <p:ph type="sldNum" sz="quarter" idx="5"/>
          </p:nvPr>
        </p:nvSpPr>
        <p:spPr/>
        <p:txBody>
          <a:bodyPr/>
          <a:lstStyle/>
          <a:p>
            <a:fld id="{E0746DE6-3336-457D-A091-FA20AC1C536E}" type="slidenum">
              <a:rPr lang="en-US" smtClean="0"/>
              <a:t>36</a:t>
            </a:fld>
            <a:endParaRPr lang="en-US"/>
          </a:p>
        </p:txBody>
      </p:sp>
    </p:spTree>
    <p:extLst>
      <p:ext uri="{BB962C8B-B14F-4D97-AF65-F5344CB8AC3E}">
        <p14:creationId xmlns:p14="http://schemas.microsoft.com/office/powerpoint/2010/main" val="224895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37</a:t>
            </a:fld>
            <a:endParaRPr lang="en-US"/>
          </a:p>
        </p:txBody>
      </p:sp>
    </p:spTree>
    <p:extLst>
      <p:ext uri="{BB962C8B-B14F-4D97-AF65-F5344CB8AC3E}">
        <p14:creationId xmlns:p14="http://schemas.microsoft.com/office/powerpoint/2010/main" val="2401651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38</a:t>
            </a:fld>
            <a:endParaRPr lang="en-US"/>
          </a:p>
        </p:txBody>
      </p:sp>
    </p:spTree>
    <p:extLst>
      <p:ext uri="{BB962C8B-B14F-4D97-AF65-F5344CB8AC3E}">
        <p14:creationId xmlns:p14="http://schemas.microsoft.com/office/powerpoint/2010/main" val="1056837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39</a:t>
            </a:fld>
            <a:endParaRPr lang="en-US"/>
          </a:p>
        </p:txBody>
      </p:sp>
    </p:spTree>
    <p:extLst>
      <p:ext uri="{BB962C8B-B14F-4D97-AF65-F5344CB8AC3E}">
        <p14:creationId xmlns:p14="http://schemas.microsoft.com/office/powerpoint/2010/main" val="2418910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40</a:t>
            </a:fld>
            <a:endParaRPr lang="en-US"/>
          </a:p>
        </p:txBody>
      </p:sp>
    </p:spTree>
    <p:extLst>
      <p:ext uri="{BB962C8B-B14F-4D97-AF65-F5344CB8AC3E}">
        <p14:creationId xmlns:p14="http://schemas.microsoft.com/office/powerpoint/2010/main" val="2243493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41</a:t>
            </a:fld>
            <a:endParaRPr lang="en-US"/>
          </a:p>
        </p:txBody>
      </p:sp>
    </p:spTree>
    <p:extLst>
      <p:ext uri="{BB962C8B-B14F-4D97-AF65-F5344CB8AC3E}">
        <p14:creationId xmlns:p14="http://schemas.microsoft.com/office/powerpoint/2010/main" val="4181125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42</a:t>
            </a:fld>
            <a:endParaRPr lang="en-US"/>
          </a:p>
        </p:txBody>
      </p:sp>
    </p:spTree>
    <p:extLst>
      <p:ext uri="{BB962C8B-B14F-4D97-AF65-F5344CB8AC3E}">
        <p14:creationId xmlns:p14="http://schemas.microsoft.com/office/powerpoint/2010/main" val="47724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622053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43</a:t>
            </a:fld>
            <a:endParaRPr lang="en-US"/>
          </a:p>
        </p:txBody>
      </p:sp>
    </p:spTree>
    <p:extLst>
      <p:ext uri="{BB962C8B-B14F-4D97-AF65-F5344CB8AC3E}">
        <p14:creationId xmlns:p14="http://schemas.microsoft.com/office/powerpoint/2010/main" val="1267345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44</a:t>
            </a:fld>
            <a:endParaRPr lang="en-US"/>
          </a:p>
        </p:txBody>
      </p:sp>
    </p:spTree>
    <p:extLst>
      <p:ext uri="{BB962C8B-B14F-4D97-AF65-F5344CB8AC3E}">
        <p14:creationId xmlns:p14="http://schemas.microsoft.com/office/powerpoint/2010/main" val="2817647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47</a:t>
            </a:fld>
            <a:endParaRPr lang="en-US"/>
          </a:p>
        </p:txBody>
      </p:sp>
    </p:spTree>
    <p:extLst>
      <p:ext uri="{BB962C8B-B14F-4D97-AF65-F5344CB8AC3E}">
        <p14:creationId xmlns:p14="http://schemas.microsoft.com/office/powerpoint/2010/main" val="529759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48</a:t>
            </a:fld>
            <a:endParaRPr lang="en-US"/>
          </a:p>
        </p:txBody>
      </p:sp>
    </p:spTree>
    <p:extLst>
      <p:ext uri="{BB962C8B-B14F-4D97-AF65-F5344CB8AC3E}">
        <p14:creationId xmlns:p14="http://schemas.microsoft.com/office/powerpoint/2010/main" val="1001500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49</a:t>
            </a:fld>
            <a:endParaRPr lang="en-US"/>
          </a:p>
        </p:txBody>
      </p:sp>
    </p:spTree>
    <p:extLst>
      <p:ext uri="{BB962C8B-B14F-4D97-AF65-F5344CB8AC3E}">
        <p14:creationId xmlns:p14="http://schemas.microsoft.com/office/powerpoint/2010/main" val="339343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50</a:t>
            </a:fld>
            <a:endParaRPr lang="en-US"/>
          </a:p>
        </p:txBody>
      </p:sp>
    </p:spTree>
    <p:extLst>
      <p:ext uri="{BB962C8B-B14F-4D97-AF65-F5344CB8AC3E}">
        <p14:creationId xmlns:p14="http://schemas.microsoft.com/office/powerpoint/2010/main" val="526100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the topics we are going to cover – why university, prerequisites, cost, suggested steps and online resources</a:t>
            </a:r>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51</a:t>
            </a:fld>
            <a:endParaRPr lang="en-US"/>
          </a:p>
        </p:txBody>
      </p:sp>
    </p:spTree>
    <p:extLst>
      <p:ext uri="{BB962C8B-B14F-4D97-AF65-F5344CB8AC3E}">
        <p14:creationId xmlns:p14="http://schemas.microsoft.com/office/powerpoint/2010/main" val="2752783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S</a:t>
            </a:r>
          </a:p>
        </p:txBody>
      </p:sp>
      <p:sp>
        <p:nvSpPr>
          <p:cNvPr id="4" name="Slide Number Placeholder 3"/>
          <p:cNvSpPr>
            <a:spLocks noGrp="1"/>
          </p:cNvSpPr>
          <p:nvPr>
            <p:ph type="sldNum" sz="quarter" idx="5"/>
          </p:nvPr>
        </p:nvSpPr>
        <p:spPr/>
        <p:txBody>
          <a:bodyPr/>
          <a:lstStyle/>
          <a:p>
            <a:fld id="{E0746DE6-3336-457D-A091-FA20AC1C536E}" type="slidenum">
              <a:rPr lang="en-US" smtClean="0"/>
              <a:t>53</a:t>
            </a:fld>
            <a:endParaRPr lang="en-US"/>
          </a:p>
        </p:txBody>
      </p:sp>
    </p:spTree>
    <p:extLst>
      <p:ext uri="{BB962C8B-B14F-4D97-AF65-F5344CB8AC3E}">
        <p14:creationId xmlns:p14="http://schemas.microsoft.com/office/powerpoint/2010/main" val="2462293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54</a:t>
            </a:fld>
            <a:endParaRPr lang="en-US"/>
          </a:p>
        </p:txBody>
      </p:sp>
    </p:spTree>
    <p:extLst>
      <p:ext uri="{BB962C8B-B14F-4D97-AF65-F5344CB8AC3E}">
        <p14:creationId xmlns:p14="http://schemas.microsoft.com/office/powerpoint/2010/main" val="3447660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55</a:t>
            </a:fld>
            <a:endParaRPr lang="en-US"/>
          </a:p>
        </p:txBody>
      </p:sp>
    </p:spTree>
    <p:extLst>
      <p:ext uri="{BB962C8B-B14F-4D97-AF65-F5344CB8AC3E}">
        <p14:creationId xmlns:p14="http://schemas.microsoft.com/office/powerpoint/2010/main" val="65322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31377442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56</a:t>
            </a:fld>
            <a:endParaRPr lang="en-US"/>
          </a:p>
        </p:txBody>
      </p:sp>
    </p:spTree>
    <p:extLst>
      <p:ext uri="{BB962C8B-B14F-4D97-AF65-F5344CB8AC3E}">
        <p14:creationId xmlns:p14="http://schemas.microsoft.com/office/powerpoint/2010/main" val="10663553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57</a:t>
            </a:fld>
            <a:endParaRPr lang="en-US"/>
          </a:p>
        </p:txBody>
      </p:sp>
    </p:spTree>
    <p:extLst>
      <p:ext uri="{BB962C8B-B14F-4D97-AF65-F5344CB8AC3E}">
        <p14:creationId xmlns:p14="http://schemas.microsoft.com/office/powerpoint/2010/main" val="2932127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58</a:t>
            </a:fld>
            <a:endParaRPr lang="en-US"/>
          </a:p>
        </p:txBody>
      </p:sp>
    </p:spTree>
    <p:extLst>
      <p:ext uri="{BB962C8B-B14F-4D97-AF65-F5344CB8AC3E}">
        <p14:creationId xmlns:p14="http://schemas.microsoft.com/office/powerpoint/2010/main" val="41701693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59</a:t>
            </a:fld>
            <a:endParaRPr lang="en-US"/>
          </a:p>
        </p:txBody>
      </p:sp>
    </p:spTree>
    <p:extLst>
      <p:ext uri="{BB962C8B-B14F-4D97-AF65-F5344CB8AC3E}">
        <p14:creationId xmlns:p14="http://schemas.microsoft.com/office/powerpoint/2010/main" val="3502459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60</a:t>
            </a:fld>
            <a:endParaRPr lang="en-US"/>
          </a:p>
        </p:txBody>
      </p:sp>
    </p:spTree>
    <p:extLst>
      <p:ext uri="{BB962C8B-B14F-4D97-AF65-F5344CB8AC3E}">
        <p14:creationId xmlns:p14="http://schemas.microsoft.com/office/powerpoint/2010/main" val="585257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61</a:t>
            </a:fld>
            <a:endParaRPr lang="en-US"/>
          </a:p>
        </p:txBody>
      </p:sp>
    </p:spTree>
    <p:extLst>
      <p:ext uri="{BB962C8B-B14F-4D97-AF65-F5344CB8AC3E}">
        <p14:creationId xmlns:p14="http://schemas.microsoft.com/office/powerpoint/2010/main" val="6585568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 </a:t>
            </a: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62</a:t>
            </a:fld>
            <a:endParaRPr lang="en-US"/>
          </a:p>
        </p:txBody>
      </p:sp>
    </p:spTree>
    <p:extLst>
      <p:ext uri="{BB962C8B-B14F-4D97-AF65-F5344CB8AC3E}">
        <p14:creationId xmlns:p14="http://schemas.microsoft.com/office/powerpoint/2010/main" val="715417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 </a:t>
            </a: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63</a:t>
            </a:fld>
            <a:endParaRPr lang="en-US"/>
          </a:p>
        </p:txBody>
      </p:sp>
    </p:spTree>
    <p:extLst>
      <p:ext uri="{BB962C8B-B14F-4D97-AF65-F5344CB8AC3E}">
        <p14:creationId xmlns:p14="http://schemas.microsoft.com/office/powerpoint/2010/main" val="31885785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64</a:t>
            </a:fld>
            <a:endParaRPr lang="en-US"/>
          </a:p>
        </p:txBody>
      </p:sp>
    </p:spTree>
    <p:extLst>
      <p:ext uri="{BB962C8B-B14F-4D97-AF65-F5344CB8AC3E}">
        <p14:creationId xmlns:p14="http://schemas.microsoft.com/office/powerpoint/2010/main" val="2357015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65</a:t>
            </a:fld>
            <a:endParaRPr lang="en-US"/>
          </a:p>
        </p:txBody>
      </p:sp>
    </p:spTree>
    <p:extLst>
      <p:ext uri="{BB962C8B-B14F-4D97-AF65-F5344CB8AC3E}">
        <p14:creationId xmlns:p14="http://schemas.microsoft.com/office/powerpoint/2010/main" val="324949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1628405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66</a:t>
            </a:fld>
            <a:endParaRPr lang="en-US"/>
          </a:p>
        </p:txBody>
      </p:sp>
    </p:spTree>
    <p:extLst>
      <p:ext uri="{BB962C8B-B14F-4D97-AF65-F5344CB8AC3E}">
        <p14:creationId xmlns:p14="http://schemas.microsoft.com/office/powerpoint/2010/main" val="2613430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67</a:t>
            </a:fld>
            <a:endParaRPr lang="en-US"/>
          </a:p>
        </p:txBody>
      </p:sp>
    </p:spTree>
    <p:extLst>
      <p:ext uri="{BB962C8B-B14F-4D97-AF65-F5344CB8AC3E}">
        <p14:creationId xmlns:p14="http://schemas.microsoft.com/office/powerpoint/2010/main" val="378532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68</a:t>
            </a:fld>
            <a:endParaRPr lang="en-US"/>
          </a:p>
        </p:txBody>
      </p:sp>
    </p:spTree>
    <p:extLst>
      <p:ext uri="{BB962C8B-B14F-4D97-AF65-F5344CB8AC3E}">
        <p14:creationId xmlns:p14="http://schemas.microsoft.com/office/powerpoint/2010/main" val="22152908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69</a:t>
            </a:fld>
            <a:endParaRPr lang="en-US"/>
          </a:p>
        </p:txBody>
      </p:sp>
    </p:spTree>
    <p:extLst>
      <p:ext uri="{BB962C8B-B14F-4D97-AF65-F5344CB8AC3E}">
        <p14:creationId xmlns:p14="http://schemas.microsoft.com/office/powerpoint/2010/main" val="1414857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70</a:t>
            </a:fld>
            <a:endParaRPr lang="en-US"/>
          </a:p>
        </p:txBody>
      </p:sp>
    </p:spTree>
    <p:extLst>
      <p:ext uri="{BB962C8B-B14F-4D97-AF65-F5344CB8AC3E}">
        <p14:creationId xmlns:p14="http://schemas.microsoft.com/office/powerpoint/2010/main" val="1333761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71</a:t>
            </a:fld>
            <a:endParaRPr lang="en-US"/>
          </a:p>
        </p:txBody>
      </p:sp>
    </p:spTree>
    <p:extLst>
      <p:ext uri="{BB962C8B-B14F-4D97-AF65-F5344CB8AC3E}">
        <p14:creationId xmlns:p14="http://schemas.microsoft.com/office/powerpoint/2010/main" val="14960825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72</a:t>
            </a:fld>
            <a:endParaRPr lang="en-US"/>
          </a:p>
        </p:txBody>
      </p:sp>
    </p:spTree>
    <p:extLst>
      <p:ext uri="{BB962C8B-B14F-4D97-AF65-F5344CB8AC3E}">
        <p14:creationId xmlns:p14="http://schemas.microsoft.com/office/powerpoint/2010/main" val="7021971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E0746DE6-3336-457D-A091-FA20AC1C536E}" type="slidenum">
              <a:rPr lang="en-US" smtClean="0"/>
              <a:t>73</a:t>
            </a:fld>
            <a:endParaRPr lang="en-US"/>
          </a:p>
        </p:txBody>
      </p:sp>
    </p:spTree>
    <p:extLst>
      <p:ext uri="{BB962C8B-B14F-4D97-AF65-F5344CB8AC3E}">
        <p14:creationId xmlns:p14="http://schemas.microsoft.com/office/powerpoint/2010/main" val="40813676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74</a:t>
            </a:fld>
            <a:endParaRPr lang="en-US"/>
          </a:p>
        </p:txBody>
      </p:sp>
    </p:spTree>
    <p:extLst>
      <p:ext uri="{BB962C8B-B14F-4D97-AF65-F5344CB8AC3E}">
        <p14:creationId xmlns:p14="http://schemas.microsoft.com/office/powerpoint/2010/main" val="38285538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 </a:t>
            </a:r>
          </a:p>
        </p:txBody>
      </p:sp>
      <p:sp>
        <p:nvSpPr>
          <p:cNvPr id="4" name="Slide Number Placeholder 3"/>
          <p:cNvSpPr>
            <a:spLocks noGrp="1"/>
          </p:cNvSpPr>
          <p:nvPr>
            <p:ph type="sldNum" sz="quarter" idx="5"/>
          </p:nvPr>
        </p:nvSpPr>
        <p:spPr/>
        <p:txBody>
          <a:bodyPr/>
          <a:lstStyle/>
          <a:p>
            <a:fld id="{E0746DE6-3336-457D-A091-FA20AC1C536E}" type="slidenum">
              <a:rPr lang="en-US" smtClean="0"/>
              <a:t>75</a:t>
            </a:fld>
            <a:endParaRPr lang="en-US"/>
          </a:p>
        </p:txBody>
      </p:sp>
    </p:spTree>
    <p:extLst>
      <p:ext uri="{BB962C8B-B14F-4D97-AF65-F5344CB8AC3E}">
        <p14:creationId xmlns:p14="http://schemas.microsoft.com/office/powerpoint/2010/main" val="28835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174247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196278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326967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11/27/2022</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11/27/2022</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9481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11/27/2022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jobtalksconstruction.ca/" TargetMode="External"/><Relationship Id="rId13" Type="http://schemas.openxmlformats.org/officeDocument/2006/relationships/hyperlink" Target="https://caf-fca.org" TargetMode="External"/><Relationship Id="rId3" Type="http://schemas.openxmlformats.org/officeDocument/2006/relationships/hyperlink" Target="https://oyapskilledtrades.ca/" TargetMode="External"/><Relationship Id="rId7" Type="http://schemas.openxmlformats.org/officeDocument/2006/relationships/hyperlink" Target="https://www.jobtalks.org/" TargetMode="External"/><Relationship Id="rId12" Type="http://schemas.openxmlformats.org/officeDocument/2006/relationships/hyperlink" Target="http://www.skillscompetencescanada.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ontario.ca/page/skilled-trades" TargetMode="External"/><Relationship Id="rId11" Type="http://schemas.openxmlformats.org/officeDocument/2006/relationships/hyperlink" Target="http://www.ontariocolleges.ca" TargetMode="External"/><Relationship Id="rId5" Type="http://schemas.openxmlformats.org/officeDocument/2006/relationships/hyperlink" Target="https://www.apprenticesearch.com/trades" TargetMode="External"/><Relationship Id="rId10" Type="http://schemas.openxmlformats.org/officeDocument/2006/relationships/hyperlink" Target="http://workforceplanningboard.org/manufacturing-month/" TargetMode="External"/><Relationship Id="rId4" Type="http://schemas.openxmlformats.org/officeDocument/2006/relationships/hyperlink" Target="https://www.ontario.ca/page/start-apprenticeship" TargetMode="External"/><Relationship Id="rId9" Type="http://schemas.openxmlformats.org/officeDocument/2006/relationships/hyperlink" Target="https://careersintrades.ca/what-are-the-skilled-trade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youtu.be/okIB65YlwaM" TargetMode="External"/><Relationship Id="rId3" Type="http://schemas.openxmlformats.org/officeDocument/2006/relationships/image" Target="../media/image4.png"/><Relationship Id="rId7" Type="http://schemas.openxmlformats.org/officeDocument/2006/relationships/hyperlink" Target="https://youtu.be/SNNT8r7G6m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youtube.com/watch?v=CZWBOwFvR_8" TargetMode="External"/><Relationship Id="rId5" Type="http://schemas.openxmlformats.org/officeDocument/2006/relationships/hyperlink" Target="https://workforceplanningboard.org/journey-to-apprenticeship/" TargetMode="External"/><Relationship Id="rId4" Type="http://schemas.openxmlformats.org/officeDocument/2006/relationships/hyperlink" Target="https://youtu.be/kSBElGtxGtQ" TargetMode="External"/><Relationship Id="rId9" Type="http://schemas.openxmlformats.org/officeDocument/2006/relationships/hyperlink" Target="https://news.ontario.ca/mol/en/2019/11/ontario-increasing-investments-in-skilled-trade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creativecommons.org/licenses/by/2.0" TargetMode="External"/><Relationship Id="rId4" Type="http://schemas.openxmlformats.org/officeDocument/2006/relationships/hyperlink" Target="http://commons.wikimedia.org/wiki/File:20160512_GCC_Graduation_(26887523562).jp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rinitycatholi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collegesontario.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niagaracollege.ca/environment/program/environmental-technician/#cours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ontransfer.c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trinitycatholic.c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cdn.agilitycms.com/colleges-ontario/documents-library/document-files/2018-19%20KPI%20results_20190920202722_0.pdf" TargetMode="External"/><Relationship Id="rId3" Type="http://schemas.openxmlformats.org/officeDocument/2006/relationships/image" Target="../media/image4.png"/><Relationship Id="rId7" Type="http://schemas.openxmlformats.org/officeDocument/2006/relationships/hyperlink" Target="https://www.ouac.on.ca/guide/collaborative-university-college-program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collegesontario.org/en" TargetMode="External"/><Relationship Id="rId5" Type="http://schemas.openxmlformats.org/officeDocument/2006/relationships/hyperlink" Target="http://www.ontransfer.ca/" TargetMode="External"/><Relationship Id="rId4" Type="http://schemas.openxmlformats.org/officeDocument/2006/relationships/hyperlink" Target="http://www.ontariocolleges.ca/"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creativecommons.org/licenses/by/2.0" TargetMode="External"/><Relationship Id="rId4" Type="http://schemas.openxmlformats.org/officeDocument/2006/relationships/hyperlink" Target="http://commons.wikimedia.org/wiki/File:20160512_GCC_Graduation_(26887523562).jpg"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commons.wikimedia.org/wiki/File:20160512_GCC_Graduation_(26887523562).jpg"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hyperlink" Target="http://creativecommons.org/licenses/by/2.0"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ontariouniversitiesinfo.ca"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ontariouniversitiesinfo.ca/tuition-and-fe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ontariouniversitiesinfo.ca/tuition-and-fees"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uwaterloo.ca/future-students/financing/budget-calculator"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uwaterloo.ca/future-students/financing/budget-calculator"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hyperlink" Target="https://uwaterloo.ca/future-students/financing/budget-calculator"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ontariouniversitiesinfo.ca/universities/events"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ouac.on.ca/" TargetMode="External"/><Relationship Id="rId3" Type="http://schemas.openxmlformats.org/officeDocument/2006/relationships/image" Target="../media/image4.png"/><Relationship Id="rId7" Type="http://schemas.openxmlformats.org/officeDocument/2006/relationships/hyperlink" Target="https://www.ouac.on.ca/guide/collaborative-university-college-program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www.ouac.on.ca/university-links" TargetMode="External"/><Relationship Id="rId5" Type="http://schemas.openxmlformats.org/officeDocument/2006/relationships/hyperlink" Target="http://www.ontariocolleges.ca/" TargetMode="External"/><Relationship Id="rId4" Type="http://schemas.openxmlformats.org/officeDocument/2006/relationships/hyperlink" Target="http://www.ontariouniversitiesinfo.ca/"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ouac.on.ca"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ouac.on.ca/"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jobbank.gc.ca/" TargetMode="External"/><Relationship Id="rId3" Type="http://schemas.openxmlformats.org/officeDocument/2006/relationships/image" Target="../media/image4.png"/><Relationship Id="rId7" Type="http://schemas.openxmlformats.org/officeDocument/2006/relationships/hyperlink" Target="http://www.trinitycatholic.ca/guidance/important-websites-and-online-resource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norfolkbusiness.ca/job-postings/" TargetMode="External"/><Relationship Id="rId5" Type="http://schemas.openxmlformats.org/officeDocument/2006/relationships/hyperlink" Target="https://www.fanshawec.ca/student-life/campus-services/employment/community-career-and-employment-services" TargetMode="External"/><Relationship Id="rId4" Type="http://schemas.openxmlformats.org/officeDocument/2006/relationships/hyperlink" Target="https://workforceplanningboard.org/"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core.myblueprint.ca/V5/Gui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www.ontariouniversitiesinfo.ca" TargetMode="External"/><Relationship Id="rId4" Type="http://schemas.openxmlformats.org/officeDocument/2006/relationships/hyperlink" Target="http://www.ontariocolleges.ca"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Var_132.jp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okIB65Ylwa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website&#10;&#10;Description automatically generated">
            <a:extLst>
              <a:ext uri="{FF2B5EF4-FFF2-40B4-BE49-F238E27FC236}">
                <a16:creationId xmlns:a16="http://schemas.microsoft.com/office/drawing/2014/main" id="{7238878C-FAB2-87BB-4C02-0894C05D3118}"/>
              </a:ext>
            </a:extLst>
          </p:cNvPr>
          <p:cNvPicPr>
            <a:picLocks noGrp="1" noChangeAspect="1"/>
          </p:cNvPicPr>
          <p:nvPr>
            <p:ph idx="1"/>
          </p:nvPr>
        </p:nvPicPr>
        <p:blipFill rotWithShape="1">
          <a:blip r:embed="rId2"/>
          <a:srcRect r="872" b="1"/>
          <a:stretch/>
        </p:blipFill>
        <p:spPr>
          <a:xfrm>
            <a:off x="20" y="1282"/>
            <a:ext cx="12191980" cy="6856718"/>
          </a:xfrm>
          <a:prstGeom prst="rect">
            <a:avLst/>
          </a:prstGeom>
        </p:spPr>
      </p:pic>
    </p:spTree>
    <p:extLst>
      <p:ext uri="{BB962C8B-B14F-4D97-AF65-F5344CB8AC3E}">
        <p14:creationId xmlns:p14="http://schemas.microsoft.com/office/powerpoint/2010/main" val="112589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977641" cy="2760098"/>
          </a:xfrm>
        </p:spPr>
        <p:txBody>
          <a:bodyPr>
            <a:normAutofit/>
          </a:bodyPr>
          <a:lstStyle/>
          <a:p>
            <a:r>
              <a:rPr lang="en-US" b="1">
                <a:solidFill>
                  <a:srgbClr val="FFFFFF"/>
                </a:solidFill>
              </a:rPr>
              <a:t>What is an Apprenticeship?</a:t>
            </a:r>
          </a:p>
        </p:txBody>
      </p:sp>
      <p:sp>
        <p:nvSpPr>
          <p:cNvPr id="3" name="Content Placeholder 2"/>
          <p:cNvSpPr>
            <a:spLocks noGrp="1"/>
          </p:cNvSpPr>
          <p:nvPr>
            <p:ph idx="1"/>
          </p:nvPr>
        </p:nvSpPr>
        <p:spPr>
          <a:xfrm>
            <a:off x="5527124" y="256032"/>
            <a:ext cx="6862280" cy="6345936"/>
          </a:xfrm>
        </p:spPr>
        <p:txBody>
          <a:bodyPr vert="horz" lIns="91440" tIns="45720" rIns="91440" bIns="45720" rtlCol="0" anchor="ctr">
            <a:noAutofit/>
          </a:bodyPr>
          <a:lstStyle/>
          <a:p>
            <a:r>
              <a:rPr lang="en-US" sz="3000"/>
              <a:t> </a:t>
            </a:r>
            <a:r>
              <a:rPr lang="en-US" sz="3200"/>
              <a:t>It is an </a:t>
            </a:r>
            <a:r>
              <a:rPr lang="en-US" sz="3200" b="1">
                <a:ea typeface="+mn-lt"/>
                <a:cs typeface="+mn-lt"/>
              </a:rPr>
              <a:t>on-the-job</a:t>
            </a:r>
            <a:r>
              <a:rPr lang="en-US" sz="3200">
                <a:ea typeface="+mn-lt"/>
                <a:cs typeface="+mn-lt"/>
              </a:rPr>
              <a:t> training program for those interested in pursuing a career in the Skilled Trades.</a:t>
            </a:r>
          </a:p>
          <a:p>
            <a:endParaRPr lang="en-US" sz="3200">
              <a:cs typeface="Calibri"/>
            </a:endParaRPr>
          </a:p>
          <a:p>
            <a:r>
              <a:rPr lang="en-US" sz="3200">
                <a:cs typeface="Calibri"/>
              </a:rPr>
              <a:t>80-90% on the job training </a:t>
            </a:r>
          </a:p>
          <a:p>
            <a:r>
              <a:rPr lang="en-US" sz="3200">
                <a:ea typeface="+mn-lt"/>
                <a:cs typeface="+mn-lt"/>
              </a:rPr>
              <a:t>10-20% in-class learning </a:t>
            </a:r>
            <a:endParaRPr lang="en-US" sz="3200">
              <a:cs typeface="Calibri"/>
            </a:endParaRPr>
          </a:p>
          <a:p>
            <a:endParaRPr lang="en-US" sz="3000">
              <a:ea typeface="+mn-lt"/>
              <a:cs typeface="+mn-lt"/>
            </a:endParaRPr>
          </a:p>
          <a:p>
            <a:endParaRPr lang="en-US" sz="3000">
              <a:solidFill>
                <a:srgbClr val="000000"/>
              </a:solidFill>
              <a:cs typeface="Calibri"/>
            </a:endParaRPr>
          </a:p>
        </p:txBody>
      </p:sp>
    </p:spTree>
    <p:extLst>
      <p:ext uri="{BB962C8B-B14F-4D97-AF65-F5344CB8AC3E}">
        <p14:creationId xmlns:p14="http://schemas.microsoft.com/office/powerpoint/2010/main" val="327608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977641" cy="2760098"/>
          </a:xfrm>
        </p:spPr>
        <p:txBody>
          <a:bodyPr>
            <a:normAutofit/>
          </a:bodyPr>
          <a:lstStyle/>
          <a:p>
            <a:r>
              <a:rPr lang="en-US" b="1" dirty="0">
                <a:solidFill>
                  <a:srgbClr val="FFFFFF"/>
                </a:solidFill>
              </a:rPr>
              <a:t>5 Steps to becoming an  Apprentice</a:t>
            </a:r>
            <a:endParaRPr lang="en-US" b="1" dirty="0">
              <a:solidFill>
                <a:srgbClr val="FFFFFF"/>
              </a:solidFill>
              <a:cs typeface="Calibri Light"/>
            </a:endParaRPr>
          </a:p>
        </p:txBody>
      </p:sp>
      <p:sp>
        <p:nvSpPr>
          <p:cNvPr id="3" name="Content Placeholder 2"/>
          <p:cNvSpPr>
            <a:spLocks noGrp="1"/>
          </p:cNvSpPr>
          <p:nvPr>
            <p:ph idx="1"/>
          </p:nvPr>
        </p:nvSpPr>
        <p:spPr>
          <a:xfrm>
            <a:off x="5527124" y="256032"/>
            <a:ext cx="6862280" cy="6345936"/>
          </a:xfrm>
        </p:spPr>
        <p:txBody>
          <a:bodyPr vert="horz" lIns="91440" tIns="45720" rIns="91440" bIns="45720" rtlCol="0" anchor="ctr">
            <a:noAutofit/>
          </a:bodyPr>
          <a:lstStyle/>
          <a:p>
            <a:pPr marL="0" indent="0">
              <a:buNone/>
            </a:pPr>
            <a:r>
              <a:rPr lang="en-US" sz="3000" dirty="0">
                <a:cs typeface="Calibri"/>
              </a:rPr>
              <a:t>1. Finish High School</a:t>
            </a:r>
          </a:p>
          <a:p>
            <a:pPr marL="0" indent="0">
              <a:buNone/>
            </a:pPr>
            <a:r>
              <a:rPr lang="en-US" sz="3000" dirty="0">
                <a:ea typeface="+mn-lt"/>
                <a:cs typeface="+mn-lt"/>
              </a:rPr>
              <a:t>2. Choose a Trade</a:t>
            </a:r>
          </a:p>
          <a:p>
            <a:pPr marL="0" indent="0">
              <a:buNone/>
            </a:pPr>
            <a:r>
              <a:rPr lang="en-US" sz="3000" dirty="0">
                <a:solidFill>
                  <a:srgbClr val="000000"/>
                </a:solidFill>
                <a:cs typeface="Calibri"/>
              </a:rPr>
              <a:t>3. Get Hired</a:t>
            </a:r>
          </a:p>
          <a:p>
            <a:pPr marL="0" indent="0">
              <a:buNone/>
            </a:pPr>
            <a:r>
              <a:rPr lang="en-US" sz="3000" dirty="0">
                <a:solidFill>
                  <a:srgbClr val="000000"/>
                </a:solidFill>
                <a:cs typeface="Calibri"/>
              </a:rPr>
              <a:t>4. Register &amp; Train</a:t>
            </a:r>
          </a:p>
          <a:p>
            <a:pPr marL="0" indent="0">
              <a:buNone/>
            </a:pPr>
            <a:r>
              <a:rPr lang="en-US" sz="3000" dirty="0">
                <a:solidFill>
                  <a:srgbClr val="000000"/>
                </a:solidFill>
                <a:cs typeface="Calibri"/>
              </a:rPr>
              <a:t>5. Start your career!</a:t>
            </a:r>
          </a:p>
          <a:p>
            <a:endParaRPr lang="en-US" sz="3000">
              <a:solidFill>
                <a:srgbClr val="000000"/>
              </a:solidFill>
              <a:cs typeface="Calibri"/>
            </a:endParaRPr>
          </a:p>
          <a:p>
            <a:endParaRPr lang="en-US" sz="3000">
              <a:solidFill>
                <a:srgbClr val="000000"/>
              </a:solidFill>
              <a:cs typeface="Calibri"/>
            </a:endParaRPr>
          </a:p>
        </p:txBody>
      </p:sp>
    </p:spTree>
    <p:extLst>
      <p:ext uri="{BB962C8B-B14F-4D97-AF65-F5344CB8AC3E}">
        <p14:creationId xmlns:p14="http://schemas.microsoft.com/office/powerpoint/2010/main" val="393946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Benefits to a career in the Skilled Trades</a:t>
            </a:r>
          </a:p>
        </p:txBody>
      </p:sp>
      <p:sp>
        <p:nvSpPr>
          <p:cNvPr id="3" name="Content Placeholder 2"/>
          <p:cNvSpPr>
            <a:spLocks noGrp="1"/>
          </p:cNvSpPr>
          <p:nvPr>
            <p:ph idx="1"/>
          </p:nvPr>
        </p:nvSpPr>
        <p:spPr>
          <a:xfrm>
            <a:off x="5353496" y="169019"/>
            <a:ext cx="6843907" cy="6483413"/>
          </a:xfrm>
        </p:spPr>
        <p:txBody>
          <a:bodyPr anchor="ctr">
            <a:normAutofit/>
          </a:bodyPr>
          <a:lstStyle/>
          <a:p>
            <a:r>
              <a:rPr lang="en-US" sz="3200" dirty="0">
                <a:ea typeface="+mn-lt"/>
                <a:cs typeface="+mn-lt"/>
              </a:rPr>
              <a:t>Earn while you learn </a:t>
            </a:r>
            <a:endParaRPr lang="en-US" sz="3200">
              <a:cs typeface="Calibri"/>
            </a:endParaRPr>
          </a:p>
          <a:p>
            <a:r>
              <a:rPr lang="en-US" sz="3200" dirty="0">
                <a:cs typeface="Calibri"/>
              </a:rPr>
              <a:t>Use your skill, judgement &amp; creativity</a:t>
            </a:r>
          </a:p>
          <a:p>
            <a:r>
              <a:rPr lang="en-US" sz="3200" dirty="0"/>
              <a:t>Use of cutting-edge technology</a:t>
            </a:r>
            <a:endParaRPr lang="en-US" sz="3200" dirty="0">
              <a:cs typeface="Calibri"/>
            </a:endParaRPr>
          </a:p>
          <a:p>
            <a:r>
              <a:rPr lang="en-US" sz="3200" dirty="0"/>
              <a:t>Many paths to advance</a:t>
            </a:r>
            <a:endParaRPr lang="en-US" sz="3200" dirty="0">
              <a:cs typeface="Calibri"/>
            </a:endParaRPr>
          </a:p>
          <a:p>
            <a:r>
              <a:rPr lang="en-US" sz="3200" dirty="0">
                <a:cs typeface="Calibri"/>
              </a:rPr>
              <a:t>Hard work  </a:t>
            </a:r>
          </a:p>
          <a:p>
            <a:r>
              <a:rPr lang="en-US" sz="3200" dirty="0"/>
              <a:t>Transferable skills</a:t>
            </a:r>
            <a:endParaRPr lang="en-US" sz="3200" dirty="0">
              <a:cs typeface="Calibri"/>
            </a:endParaRPr>
          </a:p>
          <a:p>
            <a:r>
              <a:rPr lang="en-US" sz="3200" dirty="0">
                <a:cs typeface="Calibri"/>
              </a:rPr>
              <a:t>Job Security </a:t>
            </a:r>
            <a:endParaRPr lang="en-US" sz="3200" dirty="0"/>
          </a:p>
          <a:p>
            <a:r>
              <a:rPr lang="en-US" sz="3200" dirty="0"/>
              <a:t>Opportunities for Skilled Trade </a:t>
            </a:r>
            <a:r>
              <a:rPr lang="en-US" sz="3200" dirty="0" err="1"/>
              <a:t>Labourers</a:t>
            </a:r>
            <a:r>
              <a:rPr lang="en-US" sz="3200" dirty="0"/>
              <a:t> without certification</a:t>
            </a:r>
            <a:endParaRPr lang="en-US" sz="3200" dirty="0">
              <a:solidFill>
                <a:srgbClr val="000000"/>
              </a:solidFill>
              <a:cs typeface="Calibri"/>
            </a:endParaRPr>
          </a:p>
        </p:txBody>
      </p:sp>
    </p:spTree>
    <p:extLst>
      <p:ext uri="{BB962C8B-B14F-4D97-AF65-F5344CB8AC3E}">
        <p14:creationId xmlns:p14="http://schemas.microsoft.com/office/powerpoint/2010/main" val="231875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Challenges  to a career in the Skilled Trades</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3200">
                <a:cs typeface="Calibri"/>
              </a:rPr>
              <a:t>Average age of hire</a:t>
            </a:r>
            <a:endParaRPr lang="en-US" sz="3200">
              <a:ea typeface="+mn-lt"/>
              <a:cs typeface="+mn-lt"/>
            </a:endParaRPr>
          </a:p>
          <a:p>
            <a:r>
              <a:rPr lang="en-US" sz="3200">
                <a:solidFill>
                  <a:srgbClr val="000000"/>
                </a:solidFill>
                <a:cs typeface="Calibri"/>
              </a:rPr>
              <a:t>Being registered as an apprentice</a:t>
            </a:r>
          </a:p>
          <a:p>
            <a:r>
              <a:rPr lang="en-US" sz="3200">
                <a:ea typeface="+mn-lt"/>
                <a:cs typeface="+mn-lt"/>
              </a:rPr>
              <a:t>Aging journeyman</a:t>
            </a:r>
          </a:p>
          <a:p>
            <a:r>
              <a:rPr lang="en-US" sz="3200">
                <a:cs typeface="Calibri"/>
              </a:rPr>
              <a:t>Location, Location, Location</a:t>
            </a:r>
          </a:p>
          <a:p>
            <a:r>
              <a:rPr lang="en-US" sz="3200">
                <a:ea typeface="+mn-lt"/>
                <a:cs typeface="+mn-lt"/>
              </a:rPr>
              <a:t>Math and Physics </a:t>
            </a:r>
          </a:p>
          <a:p>
            <a:r>
              <a:rPr lang="en-US" sz="3200">
                <a:ea typeface="+mn-lt"/>
                <a:cs typeface="+mn-lt"/>
              </a:rPr>
              <a:t>Financial responsibility </a:t>
            </a:r>
          </a:p>
          <a:p>
            <a:r>
              <a:rPr lang="en-US" sz="3200">
                <a:ea typeface="+mn-lt"/>
                <a:cs typeface="+mn-lt"/>
              </a:rPr>
              <a:t>Hard work (physical </a:t>
            </a:r>
            <a:r>
              <a:rPr lang="en-US" sz="3200" err="1">
                <a:ea typeface="+mn-lt"/>
                <a:cs typeface="+mn-lt"/>
              </a:rPr>
              <a:t>labour</a:t>
            </a:r>
            <a:r>
              <a:rPr lang="en-US" sz="3200">
                <a:ea typeface="+mn-lt"/>
                <a:cs typeface="+mn-lt"/>
              </a:rPr>
              <a:t>)</a:t>
            </a:r>
            <a:r>
              <a:rPr lang="en-US" sz="3000">
                <a:ea typeface="+mn-lt"/>
                <a:cs typeface="+mn-lt"/>
              </a:rPr>
              <a:t> </a:t>
            </a:r>
          </a:p>
          <a:p>
            <a:endParaRPr lang="en-US" sz="2400">
              <a:cs typeface="Calibri"/>
            </a:endParaRPr>
          </a:p>
        </p:txBody>
      </p:sp>
    </p:spTree>
    <p:extLst>
      <p:ext uri="{BB962C8B-B14F-4D97-AF65-F5344CB8AC3E}">
        <p14:creationId xmlns:p14="http://schemas.microsoft.com/office/powerpoint/2010/main" val="186282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89989" y="2053641"/>
            <a:ext cx="4051303" cy="2760098"/>
          </a:xfrm>
        </p:spPr>
        <p:txBody>
          <a:bodyPr>
            <a:normAutofit/>
          </a:bodyPr>
          <a:lstStyle/>
          <a:p>
            <a:r>
              <a:rPr lang="en-US" b="1">
                <a:solidFill>
                  <a:srgbClr val="FFFFFF"/>
                </a:solidFill>
              </a:rPr>
              <a:t>Why complete an apprenticeship?</a:t>
            </a:r>
          </a:p>
        </p:txBody>
      </p:sp>
      <p:sp>
        <p:nvSpPr>
          <p:cNvPr id="3" name="Content Placeholder 2"/>
          <p:cNvSpPr>
            <a:spLocks noGrp="1"/>
          </p:cNvSpPr>
          <p:nvPr>
            <p:ph idx="1"/>
          </p:nvPr>
        </p:nvSpPr>
        <p:spPr>
          <a:xfrm>
            <a:off x="5103195" y="341891"/>
            <a:ext cx="7259378" cy="6345936"/>
          </a:xfrm>
        </p:spPr>
        <p:txBody>
          <a:bodyPr vert="horz" lIns="91440" tIns="45720" rIns="91440" bIns="45720" rtlCol="0" anchor="ctr">
            <a:noAutofit/>
          </a:bodyPr>
          <a:lstStyle/>
          <a:p>
            <a:r>
              <a:rPr lang="en-US" sz="3200"/>
              <a:t>The</a:t>
            </a:r>
            <a:r>
              <a:rPr lang="en-US" sz="3200">
                <a:ea typeface="+mn-lt"/>
                <a:cs typeface="+mn-lt"/>
              </a:rPr>
              <a:t> goal is to gain certification ("Ticket") </a:t>
            </a:r>
            <a:endParaRPr lang="en-US" sz="3200">
              <a:cs typeface="Calibri"/>
            </a:endParaRPr>
          </a:p>
          <a:p>
            <a:r>
              <a:rPr lang="en-US" sz="3200"/>
              <a:t>Once </a:t>
            </a:r>
            <a:r>
              <a:rPr lang="en-US" sz="3200" b="1"/>
              <a:t>ticketed </a:t>
            </a:r>
            <a:r>
              <a:rPr lang="en-US" sz="3200"/>
              <a:t>a person is qualified to work in the industry without supervision</a:t>
            </a:r>
            <a:endParaRPr lang="en-CA" sz="3200">
              <a:cs typeface="Calibri"/>
            </a:endParaRPr>
          </a:p>
          <a:p>
            <a:r>
              <a:rPr lang="en-US" sz="3200">
                <a:solidFill>
                  <a:srgbClr val="000000"/>
                </a:solidFill>
                <a:cs typeface="Calibri"/>
              </a:rPr>
              <a:t>Earning power increases as credentials increase</a:t>
            </a:r>
          </a:p>
          <a:p>
            <a:endParaRPr lang="en-US" sz="2400">
              <a:solidFill>
                <a:srgbClr val="000000"/>
              </a:solidFill>
              <a:cs typeface="Calibri" panose="020F0502020204030204"/>
            </a:endParaRPr>
          </a:p>
        </p:txBody>
      </p:sp>
    </p:spTree>
    <p:extLst>
      <p:ext uri="{BB962C8B-B14F-4D97-AF65-F5344CB8AC3E}">
        <p14:creationId xmlns:p14="http://schemas.microsoft.com/office/powerpoint/2010/main" val="7258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41102" y="362337"/>
            <a:ext cx="10071672" cy="2385218"/>
          </a:xfrm>
        </p:spPr>
        <p:txBody>
          <a:bodyPr>
            <a:normAutofit/>
          </a:bodyPr>
          <a:lstStyle/>
          <a:p>
            <a:pPr algn="ctr"/>
            <a:r>
              <a:rPr lang="en-US" b="1">
                <a:solidFill>
                  <a:srgbClr val="FFFFFF"/>
                </a:solidFill>
              </a:rPr>
              <a:t>Progression of an Apprentice</a:t>
            </a:r>
            <a:endParaRPr lang="en-US" b="1">
              <a:solidFill>
                <a:srgbClr val="FFFFFF"/>
              </a:solidFill>
              <a:cs typeface="Calibri Light"/>
            </a:endParaRPr>
          </a:p>
        </p:txBody>
      </p:sp>
      <p:sp>
        <p:nvSpPr>
          <p:cNvPr id="3" name="Content Placeholder 2"/>
          <p:cNvSpPr>
            <a:spLocks noGrp="1"/>
          </p:cNvSpPr>
          <p:nvPr>
            <p:ph idx="1"/>
          </p:nvPr>
        </p:nvSpPr>
        <p:spPr>
          <a:xfrm>
            <a:off x="1179226" y="3092970"/>
            <a:ext cx="9833548" cy="2693976"/>
          </a:xfrm>
        </p:spPr>
        <p:txBody>
          <a:bodyPr>
            <a:normAutofit/>
          </a:bodyPr>
          <a:lstStyle/>
          <a:p>
            <a:endParaRPr lang="en-US" sz="2000">
              <a:solidFill>
                <a:srgbClr val="000000"/>
              </a:solidFill>
              <a:cs typeface="Calibri"/>
            </a:endParaRPr>
          </a:p>
          <a:p>
            <a:endParaRPr lang="en-US" sz="2000">
              <a:solidFill>
                <a:srgbClr val="000000"/>
              </a:solidFill>
              <a:cs typeface="Calibri"/>
            </a:endParaRPr>
          </a:p>
        </p:txBody>
      </p:sp>
    </p:spTree>
    <p:extLst>
      <p:ext uri="{BB962C8B-B14F-4D97-AF65-F5344CB8AC3E}">
        <p14:creationId xmlns:p14="http://schemas.microsoft.com/office/powerpoint/2010/main" val="300304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map&#10;&#10;Description generated with high confidence">
            <a:extLst>
              <a:ext uri="{FF2B5EF4-FFF2-40B4-BE49-F238E27FC236}">
                <a16:creationId xmlns:a16="http://schemas.microsoft.com/office/drawing/2014/main" id="{AD6DF065-AE53-475A-AD28-C21ED72733F9}"/>
              </a:ext>
            </a:extLst>
          </p:cNvPr>
          <p:cNvPicPr>
            <a:picLocks noChangeAspect="1"/>
          </p:cNvPicPr>
          <p:nvPr/>
        </p:nvPicPr>
        <p:blipFill>
          <a:blip r:embed="rId3"/>
          <a:stretch>
            <a:fillRect/>
          </a:stretch>
        </p:blipFill>
        <p:spPr>
          <a:xfrm>
            <a:off x="-4206" y="-70908"/>
            <a:ext cx="12045629" cy="6440222"/>
          </a:xfrm>
          <a:prstGeom prst="rect">
            <a:avLst/>
          </a:prstGeom>
        </p:spPr>
      </p:pic>
    </p:spTree>
    <p:extLst>
      <p:ext uri="{BB962C8B-B14F-4D97-AF65-F5344CB8AC3E}">
        <p14:creationId xmlns:p14="http://schemas.microsoft.com/office/powerpoint/2010/main" val="203713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977641" cy="2760098"/>
          </a:xfrm>
        </p:spPr>
        <p:txBody>
          <a:bodyPr>
            <a:normAutofit/>
          </a:bodyPr>
          <a:lstStyle/>
          <a:p>
            <a:r>
              <a:rPr lang="en-US" b="1">
                <a:solidFill>
                  <a:srgbClr val="FFFFFF"/>
                </a:solidFill>
              </a:rPr>
              <a:t>How much does it cost to be an apprentice?</a:t>
            </a:r>
          </a:p>
        </p:txBody>
      </p:sp>
      <p:sp>
        <p:nvSpPr>
          <p:cNvPr id="3" name="Content Placeholder 2"/>
          <p:cNvSpPr>
            <a:spLocks noGrp="1"/>
          </p:cNvSpPr>
          <p:nvPr>
            <p:ph idx="1"/>
          </p:nvPr>
        </p:nvSpPr>
        <p:spPr>
          <a:xfrm>
            <a:off x="5582880" y="51593"/>
            <a:ext cx="6351183" cy="6345936"/>
          </a:xfrm>
        </p:spPr>
        <p:txBody>
          <a:bodyPr vert="horz" lIns="91440" tIns="45720" rIns="91440" bIns="45720" rtlCol="0" anchor="ctr">
            <a:noAutofit/>
          </a:bodyPr>
          <a:lstStyle/>
          <a:p>
            <a:r>
              <a:rPr lang="en-US" sz="3000" b="1">
                <a:ea typeface="+mn-lt"/>
                <a:cs typeface="+mn-lt"/>
              </a:rPr>
              <a:t>On-the-job </a:t>
            </a:r>
            <a:r>
              <a:rPr lang="en-US" sz="3000">
                <a:ea typeface="+mn-lt"/>
                <a:cs typeface="+mn-lt"/>
              </a:rPr>
              <a:t>-  </a:t>
            </a:r>
            <a:r>
              <a:rPr lang="en-US" sz="3200">
                <a:ea typeface="+mn-lt"/>
                <a:cs typeface="+mn-lt"/>
              </a:rPr>
              <a:t>Apprentices are </a:t>
            </a:r>
            <a:r>
              <a:rPr lang="en-US" sz="3200" b="1">
                <a:ea typeface="+mn-lt"/>
                <a:cs typeface="+mn-lt"/>
              </a:rPr>
              <a:t>paid </a:t>
            </a:r>
            <a:endParaRPr lang="en-US" sz="3200">
              <a:cs typeface="Calibri"/>
            </a:endParaRPr>
          </a:p>
          <a:p>
            <a:r>
              <a:rPr lang="en-US" sz="3200" b="1">
                <a:cs typeface="Calibri"/>
              </a:rPr>
              <a:t>In school </a:t>
            </a:r>
          </a:p>
          <a:p>
            <a:pPr lvl="1"/>
            <a:r>
              <a:rPr lang="en-US" sz="2800">
                <a:cs typeface="Calibri"/>
              </a:rPr>
              <a:t>Tuition is </a:t>
            </a:r>
            <a:r>
              <a:rPr lang="en-US" sz="2800" err="1">
                <a:cs typeface="Calibri"/>
              </a:rPr>
              <a:t>approx</a:t>
            </a:r>
            <a:r>
              <a:rPr lang="en-US" sz="2800">
                <a:cs typeface="Calibri"/>
              </a:rPr>
              <a:t> $500</a:t>
            </a:r>
            <a:endParaRPr lang="en-US" sz="2800"/>
          </a:p>
          <a:p>
            <a:pPr lvl="1"/>
            <a:r>
              <a:rPr lang="en-US" sz="2800">
                <a:cs typeface="Calibri"/>
              </a:rPr>
              <a:t>Government assistance </a:t>
            </a:r>
          </a:p>
          <a:p>
            <a:r>
              <a:rPr lang="en-US" sz="3200" b="1">
                <a:cs typeface="Calibri"/>
              </a:rPr>
              <a:t>Cost of tools </a:t>
            </a:r>
            <a:r>
              <a:rPr lang="en-US" sz="3200">
                <a:cs typeface="Calibri"/>
              </a:rPr>
              <a:t>(grants available)</a:t>
            </a:r>
            <a:r>
              <a:rPr lang="en-US" sz="3000">
                <a:cs typeface="Calibri"/>
              </a:rPr>
              <a:t> </a:t>
            </a:r>
          </a:p>
        </p:txBody>
      </p:sp>
    </p:spTree>
    <p:extLst>
      <p:ext uri="{BB962C8B-B14F-4D97-AF65-F5344CB8AC3E}">
        <p14:creationId xmlns:p14="http://schemas.microsoft.com/office/powerpoint/2010/main" val="347339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1486" y="2053641"/>
            <a:ext cx="3847754" cy="3414941"/>
          </a:xfrm>
        </p:spPr>
        <p:txBody>
          <a:bodyPr>
            <a:normAutofit/>
          </a:bodyPr>
          <a:lstStyle/>
          <a:p>
            <a:r>
              <a:rPr lang="en-US" b="1">
                <a:solidFill>
                  <a:srgbClr val="FFFFFF"/>
                </a:solidFill>
              </a:rPr>
              <a:t>FINDING A JOB </a:t>
            </a:r>
            <a:br>
              <a:rPr lang="en-US" b="1"/>
            </a:br>
            <a:br>
              <a:rPr lang="en-US" b="1"/>
            </a:br>
            <a:r>
              <a:rPr lang="en-US" b="1">
                <a:solidFill>
                  <a:srgbClr val="FFFFFF"/>
                </a:solidFill>
              </a:rPr>
              <a:t>The </a:t>
            </a:r>
            <a:br>
              <a:rPr lang="en-US" b="1">
                <a:solidFill>
                  <a:srgbClr val="FFFFFF"/>
                </a:solidFill>
              </a:rPr>
            </a:br>
            <a:r>
              <a:rPr lang="en-US" b="1">
                <a:solidFill>
                  <a:srgbClr val="FFFFFF"/>
                </a:solidFill>
              </a:rPr>
              <a:t>Struggle </a:t>
            </a:r>
            <a:br>
              <a:rPr lang="en-US" b="1">
                <a:solidFill>
                  <a:srgbClr val="FFFFFF"/>
                </a:solidFill>
              </a:rPr>
            </a:br>
            <a:r>
              <a:rPr lang="en-US" b="1">
                <a:solidFill>
                  <a:srgbClr val="FFFFFF"/>
                </a:solidFill>
              </a:rPr>
              <a:t>is REAL </a:t>
            </a:r>
            <a:endParaRPr lang="en-US" b="1">
              <a:solidFill>
                <a:srgbClr val="FFFFFF"/>
              </a:solidFill>
              <a:cs typeface="Calibri Light"/>
            </a:endParaRPr>
          </a:p>
        </p:txBody>
      </p:sp>
      <p:sp>
        <p:nvSpPr>
          <p:cNvPr id="3" name="Content Placeholder 2"/>
          <p:cNvSpPr>
            <a:spLocks noGrp="1"/>
          </p:cNvSpPr>
          <p:nvPr>
            <p:ph idx="1"/>
          </p:nvPr>
        </p:nvSpPr>
        <p:spPr>
          <a:xfrm>
            <a:off x="5060266" y="104261"/>
            <a:ext cx="7055462" cy="6561450"/>
          </a:xfrm>
        </p:spPr>
        <p:txBody>
          <a:bodyPr anchor="ctr">
            <a:normAutofit/>
          </a:bodyPr>
          <a:lstStyle/>
          <a:p>
            <a:pPr marL="0" indent="0">
              <a:buNone/>
            </a:pPr>
            <a:r>
              <a:rPr lang="en-US" sz="4500" b="1">
                <a:solidFill>
                  <a:srgbClr val="000000"/>
                </a:solidFill>
                <a:cs typeface="Calibri"/>
              </a:rPr>
              <a:t>HOW CAN I HELP MY CAUSE</a:t>
            </a:r>
            <a:endParaRPr lang="en-US" sz="4500" b="1">
              <a:cs typeface="Calibri" panose="020F0502020204030204"/>
            </a:endParaRPr>
          </a:p>
          <a:p>
            <a:endParaRPr lang="en-US" sz="3200">
              <a:solidFill>
                <a:srgbClr val="000000"/>
              </a:solidFill>
              <a:cs typeface="Calibri"/>
            </a:endParaRPr>
          </a:p>
          <a:p>
            <a:pPr lvl="1"/>
            <a:r>
              <a:rPr lang="en-US" sz="3200">
                <a:solidFill>
                  <a:srgbClr val="000000"/>
                </a:solidFill>
                <a:cs typeface="Calibri"/>
              </a:rPr>
              <a:t>Build a Network</a:t>
            </a:r>
            <a:endParaRPr lang="en-US" sz="3200">
              <a:cs typeface="Calibri"/>
            </a:endParaRPr>
          </a:p>
          <a:p>
            <a:pPr lvl="1"/>
            <a:r>
              <a:rPr lang="en-US" sz="3200">
                <a:cs typeface="Calibri"/>
              </a:rPr>
              <a:t>High school tech courses </a:t>
            </a:r>
          </a:p>
          <a:p>
            <a:pPr lvl="1"/>
            <a:r>
              <a:rPr lang="en-US" sz="3200">
                <a:solidFill>
                  <a:srgbClr val="000000"/>
                </a:solidFill>
                <a:cs typeface="Calibri"/>
              </a:rPr>
              <a:t>High school COOP/OYAP</a:t>
            </a:r>
          </a:p>
          <a:p>
            <a:pPr lvl="1"/>
            <a:r>
              <a:rPr lang="en-US" sz="3200">
                <a:solidFill>
                  <a:srgbClr val="000000"/>
                </a:solidFill>
                <a:cs typeface="Calibri"/>
              </a:rPr>
              <a:t>Part time Job</a:t>
            </a:r>
          </a:p>
          <a:p>
            <a:endParaRPr lang="en-US" sz="3000">
              <a:solidFill>
                <a:srgbClr val="000000"/>
              </a:solidFill>
              <a:cs typeface="Calibri"/>
            </a:endParaRPr>
          </a:p>
        </p:txBody>
      </p:sp>
    </p:spTree>
    <p:extLst>
      <p:ext uri="{BB962C8B-B14F-4D97-AF65-F5344CB8AC3E}">
        <p14:creationId xmlns:p14="http://schemas.microsoft.com/office/powerpoint/2010/main" val="262382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85910" y="2053641"/>
            <a:ext cx="4023330" cy="2760098"/>
          </a:xfrm>
        </p:spPr>
        <p:txBody>
          <a:bodyPr>
            <a:normAutofit/>
          </a:bodyPr>
          <a:lstStyle/>
          <a:p>
            <a:r>
              <a:rPr lang="en-US" b="1">
                <a:solidFill>
                  <a:srgbClr val="FFFFFF"/>
                </a:solidFill>
              </a:rPr>
              <a:t>What if I STILL cannot find a job? </a:t>
            </a:r>
            <a:endParaRPr lang="en-US" b="1">
              <a:solidFill>
                <a:srgbClr val="FFFFFF"/>
              </a:solidFill>
              <a:cs typeface="Calibri Light"/>
            </a:endParaRPr>
          </a:p>
        </p:txBody>
      </p:sp>
      <p:sp>
        <p:nvSpPr>
          <p:cNvPr id="3" name="Content Placeholder 2"/>
          <p:cNvSpPr>
            <a:spLocks noGrp="1"/>
          </p:cNvSpPr>
          <p:nvPr>
            <p:ph idx="1"/>
          </p:nvPr>
        </p:nvSpPr>
        <p:spPr>
          <a:xfrm>
            <a:off x="5135393" y="104261"/>
            <a:ext cx="6980335" cy="6561450"/>
          </a:xfrm>
        </p:spPr>
        <p:txBody>
          <a:bodyPr anchor="ctr">
            <a:normAutofit/>
          </a:bodyPr>
          <a:lstStyle/>
          <a:p>
            <a:pPr marL="0" indent="0">
              <a:buNone/>
            </a:pPr>
            <a:r>
              <a:rPr lang="en-US" sz="3500" b="1">
                <a:solidFill>
                  <a:srgbClr val="000000"/>
                </a:solidFill>
                <a:cs typeface="Calibri"/>
              </a:rPr>
              <a:t>College Certificate </a:t>
            </a:r>
            <a:endParaRPr lang="en-US"/>
          </a:p>
          <a:p>
            <a:pPr lvl="1"/>
            <a:r>
              <a:rPr lang="en-US" sz="3000">
                <a:ea typeface="+mn-lt"/>
                <a:cs typeface="+mn-lt"/>
              </a:rPr>
              <a:t>Pre-Apprenticeship programs</a:t>
            </a:r>
          </a:p>
          <a:p>
            <a:pPr lvl="1"/>
            <a:r>
              <a:rPr lang="en-US" sz="3000">
                <a:solidFill>
                  <a:srgbClr val="000000"/>
                </a:solidFill>
                <a:cs typeface="Calibri"/>
              </a:rPr>
              <a:t>&lt; 1 year </a:t>
            </a:r>
          </a:p>
          <a:p>
            <a:pPr lvl="1"/>
            <a:r>
              <a:rPr lang="en-US" sz="3000" b="1">
                <a:ea typeface="+mn-lt"/>
                <a:cs typeface="+mn-lt"/>
              </a:rPr>
              <a:t>Gain skills &amp; experience</a:t>
            </a:r>
          </a:p>
          <a:p>
            <a:pPr lvl="1"/>
            <a:r>
              <a:rPr lang="en-US" sz="3000">
                <a:ea typeface="+mn-lt"/>
                <a:cs typeface="+mn-lt"/>
              </a:rPr>
              <a:t>Possibility of challenging </a:t>
            </a:r>
            <a:r>
              <a:rPr lang="en-US" sz="3000" b="1">
                <a:ea typeface="+mn-lt"/>
                <a:cs typeface="+mn-lt"/>
              </a:rPr>
              <a:t>LEVEL I </a:t>
            </a:r>
          </a:p>
          <a:p>
            <a:endParaRPr lang="en-US" sz="3000" cap="all">
              <a:ea typeface="+mn-lt"/>
              <a:cs typeface="+mn-lt"/>
            </a:endParaRPr>
          </a:p>
          <a:p>
            <a:pPr marL="0" indent="0">
              <a:buNone/>
            </a:pPr>
            <a:r>
              <a:rPr lang="en-US" sz="3500" b="1">
                <a:solidFill>
                  <a:srgbClr val="000000"/>
                </a:solidFill>
                <a:cs typeface="Calibri"/>
              </a:rPr>
              <a:t>College Diploma</a:t>
            </a:r>
          </a:p>
          <a:p>
            <a:pPr lvl="1"/>
            <a:r>
              <a:rPr lang="en-US" sz="3000">
                <a:solidFill>
                  <a:srgbClr val="000000"/>
                </a:solidFill>
                <a:cs typeface="Calibri"/>
              </a:rPr>
              <a:t>2-3 year program </a:t>
            </a:r>
          </a:p>
          <a:p>
            <a:pPr lvl="1"/>
            <a:r>
              <a:rPr lang="en-US" sz="3000" b="1">
                <a:solidFill>
                  <a:srgbClr val="000000"/>
                </a:solidFill>
                <a:cs typeface="Calibri"/>
              </a:rPr>
              <a:t>Gain skills &amp; experience </a:t>
            </a:r>
          </a:p>
          <a:p>
            <a:pPr lvl="1"/>
            <a:r>
              <a:rPr lang="en-US" sz="3000">
                <a:solidFill>
                  <a:srgbClr val="000000"/>
                </a:solidFill>
                <a:cs typeface="Calibri"/>
              </a:rPr>
              <a:t>Possibility of challenging  </a:t>
            </a:r>
            <a:r>
              <a:rPr lang="en-US" sz="3000" b="1">
                <a:solidFill>
                  <a:srgbClr val="000000"/>
                </a:solidFill>
                <a:cs typeface="Calibri"/>
              </a:rPr>
              <a:t>LEVEL II</a:t>
            </a:r>
            <a:endParaRPr lang="en-US" sz="3000" b="1"/>
          </a:p>
        </p:txBody>
      </p:sp>
    </p:spTree>
    <p:extLst>
      <p:ext uri="{BB962C8B-B14F-4D97-AF65-F5344CB8AC3E}">
        <p14:creationId xmlns:p14="http://schemas.microsoft.com/office/powerpoint/2010/main" val="49403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normAutofit/>
          </a:bodyPr>
          <a:lstStyle/>
          <a:p>
            <a:r>
              <a:rPr lang="en-US" sz="4400">
                <a:latin typeface="Segoe UI Light"/>
                <a:ea typeface="Segoe UI Light" panose="020B0702040204020203" pitchFamily="34" charset="0"/>
                <a:cs typeface="Segoe UI"/>
              </a:rPr>
              <a:t>Grade 10 &amp; 11 Parent Info Night</a:t>
            </a:r>
            <a:r>
              <a:rPr lang="en-US" sz="4200">
                <a:latin typeface="Segoe UI Light"/>
                <a:ea typeface="Segoe UI Light" panose="020B0702040204020203" pitchFamily="34" charset="0"/>
                <a:cs typeface="Segoe UI"/>
              </a:rPr>
              <a:t> </a:t>
            </a:r>
            <a:endParaRPr lang="en-US" sz="4200">
              <a:latin typeface="Segoe UI Light"/>
              <a:ea typeface="Segoe UI Light" panose="020B0702040204020203" pitchFamily="34" charset="0"/>
              <a:cs typeface="Segoe UI" panose="020B0502040204020203" pitchFamily="34" charset="0"/>
            </a:endParaRPr>
          </a:p>
        </p:txBody>
      </p:sp>
      <p:sp>
        <p:nvSpPr>
          <p:cNvPr id="20" name="Text 2"/>
          <p:cNvSpPr/>
          <p:nvPr/>
        </p:nvSpPr>
        <p:spPr>
          <a:xfrm>
            <a:off x="283464" y="1461299"/>
            <a:ext cx="11649456" cy="577530"/>
          </a:xfrm>
          <a:prstGeom prst="rect">
            <a:avLst/>
          </a:prstGeom>
        </p:spPr>
        <p:txBody>
          <a:bodyPr wrap="square">
            <a:spAutoFit/>
          </a:bodyPr>
          <a:lstStyle/>
          <a:p>
            <a:pPr>
              <a:lnSpc>
                <a:spcPct val="150000"/>
              </a:lnSpc>
            </a:pPr>
            <a:r>
              <a:rPr lang="en-US" sz="2400" b="1">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rPr>
              <a:t>There are so many options and pathways in high school that it can be overwhelming</a:t>
            </a:r>
          </a:p>
        </p:txBody>
      </p:sp>
      <p:sp>
        <p:nvSpPr>
          <p:cNvPr id="21" name="Content Placeholder 2"/>
          <p:cNvSpPr txBox="1">
            <a:spLocks/>
          </p:cNvSpPr>
          <p:nvPr/>
        </p:nvSpPr>
        <p:spPr>
          <a:xfrm>
            <a:off x="484633" y="2721152"/>
            <a:ext cx="11064240" cy="3445377"/>
          </a:xfrm>
          <a:prstGeom prst="rect">
            <a:avLst/>
          </a:prstGeom>
          <a:ln w="57150">
            <a:noFill/>
          </a:ln>
        </p:spPr>
        <p:txBody>
          <a:bodyPr vert="horz" lIns="91440" tIns="45720" rIns="91440" bIns="45720" numCol="1" rtlCol="0" anchor="t">
            <a:normAutofit/>
          </a:bodyPr>
          <a:lstStyle/>
          <a:p>
            <a:pPr>
              <a:lnSpc>
                <a:spcPct val="150000"/>
              </a:lnSpc>
              <a:buFont typeface="Arial" panose="020B0604020202020204" pitchFamily="34" charset="0"/>
            </a:pPr>
            <a:r>
              <a:rPr lang="en-US" sz="2400">
                <a:solidFill>
                  <a:schemeClr val="tx1">
                    <a:lumMod val="65000"/>
                    <a:lumOff val="35000"/>
                  </a:schemeClr>
                </a:solidFill>
                <a:latin typeface="Segoe UI Semilight"/>
                <a:ea typeface="+mn-lt"/>
                <a:cs typeface="Segoe UI Semilight"/>
              </a:rPr>
              <a:t>Tonight's Goal is to </a:t>
            </a:r>
            <a:r>
              <a:rPr lang="en-US" sz="2400" b="1">
                <a:solidFill>
                  <a:schemeClr val="tx1">
                    <a:lumMod val="65000"/>
                    <a:lumOff val="35000"/>
                  </a:schemeClr>
                </a:solidFill>
                <a:latin typeface="Segoe UI Semilight"/>
                <a:ea typeface="+mn-lt"/>
                <a:cs typeface="Segoe UI Semilight"/>
              </a:rPr>
              <a:t>“HELP you HELP your child”, </a:t>
            </a:r>
            <a:r>
              <a:rPr lang="en-US" sz="2400">
                <a:solidFill>
                  <a:schemeClr val="tx1">
                    <a:lumMod val="65000"/>
                    <a:lumOff val="35000"/>
                  </a:schemeClr>
                </a:solidFill>
                <a:latin typeface="Segoe UI Semilight"/>
                <a:ea typeface="+mn-lt"/>
                <a:cs typeface="Segoe UI Semilight"/>
              </a:rPr>
              <a:t>by:</a:t>
            </a:r>
            <a:endParaRPr lang="en-US">
              <a:solidFill>
                <a:schemeClr val="tx1">
                  <a:lumMod val="65000"/>
                  <a:lumOff val="35000"/>
                </a:schemeClr>
              </a:solidFill>
              <a:latin typeface="Segoe UI Semilight"/>
              <a:cs typeface="Segoe UI Semilight"/>
            </a:endParaRPr>
          </a:p>
          <a:p>
            <a:pPr>
              <a:lnSpc>
                <a:spcPct val="150000"/>
              </a:lnSpc>
              <a:buFont typeface="Arial" panose="020B0604020202020204" pitchFamily="34" charset="0"/>
            </a:pPr>
            <a:endParaRPr lang="en-US" sz="2400">
              <a:solidFill>
                <a:schemeClr val="tx1">
                  <a:lumMod val="65000"/>
                  <a:lumOff val="35000"/>
                </a:schemeClr>
              </a:solidFill>
              <a:latin typeface="Segoe UI Semilight"/>
              <a:cs typeface="Segoe UI Semilight"/>
            </a:endParaRPr>
          </a:p>
          <a:p>
            <a:pPr marL="285750" indent="-285750">
              <a:lnSpc>
                <a:spcPct val="150000"/>
              </a:lnSpc>
              <a:buFont typeface="Arial" panose="020B0604020202020204" pitchFamily="34" charset="0"/>
              <a:buChar char="•"/>
            </a:pPr>
            <a:r>
              <a:rPr lang="en-US" sz="2400">
                <a:solidFill>
                  <a:schemeClr val="tx1">
                    <a:lumMod val="65000"/>
                    <a:lumOff val="35000"/>
                  </a:schemeClr>
                </a:solidFill>
                <a:latin typeface="Segoe UI Semilight"/>
                <a:ea typeface="+mn-lt"/>
                <a:cs typeface="Segoe UI Semilight"/>
              </a:rPr>
              <a:t>Equipping you to make informed decisions about your child’s high school education</a:t>
            </a:r>
            <a:endParaRPr lang="en-US">
              <a:solidFill>
                <a:schemeClr val="tx1">
                  <a:lumMod val="65000"/>
                  <a:lumOff val="35000"/>
                </a:schemeClr>
              </a:solidFill>
            </a:endParaRPr>
          </a:p>
          <a:p>
            <a:pPr marL="285750" indent="-285750">
              <a:lnSpc>
                <a:spcPct val="150000"/>
              </a:lnSpc>
              <a:buFont typeface="Arial" panose="020B0604020202020204" pitchFamily="34" charset="0"/>
              <a:buChar char="•"/>
            </a:pPr>
            <a:r>
              <a:rPr lang="en-US" sz="2400">
                <a:solidFill>
                  <a:schemeClr val="tx1">
                    <a:lumMod val="65000"/>
                    <a:lumOff val="35000"/>
                  </a:schemeClr>
                </a:solidFill>
                <a:latin typeface="Segoe UI Semilight"/>
                <a:ea typeface="+mn-lt"/>
                <a:cs typeface="Segoe UI Semilight"/>
              </a:rPr>
              <a:t>Equipping you to make informed decisions about your child’s post-secondary pathway by introducing you to the TOOLS we use in Guidance </a:t>
            </a:r>
            <a:endParaRPr lang="en-US">
              <a:solidFill>
                <a:schemeClr val="tx1">
                  <a:lumMod val="65000"/>
                  <a:lumOff val="35000"/>
                </a:schemeClr>
              </a:solidFill>
            </a:endParaRPr>
          </a:p>
          <a:p>
            <a:pPr>
              <a:lnSpc>
                <a:spcPct val="150000"/>
              </a:lnSpc>
            </a:pPr>
            <a:endParaRPr lang="en-US" sz="2400">
              <a:solidFill>
                <a:schemeClr val="tx1">
                  <a:lumMod val="65000"/>
                  <a:lumOff val="35000"/>
                </a:schemeClr>
              </a:solidFill>
              <a:latin typeface="Segoe UI Semilight"/>
              <a:cs typeface="Segoe UI Semilight"/>
            </a:endParaRPr>
          </a:p>
        </p:txBody>
      </p:sp>
    </p:spTree>
    <p:extLst>
      <p:ext uri="{BB962C8B-B14F-4D97-AF65-F5344CB8AC3E}">
        <p14:creationId xmlns:p14="http://schemas.microsoft.com/office/powerpoint/2010/main" val="245807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6504762-CDEA-6518-4648-44853E410173}"/>
              </a:ext>
            </a:extLst>
          </p:cNvPr>
          <p:cNvPicPr>
            <a:picLocks noChangeAspect="1"/>
          </p:cNvPicPr>
          <p:nvPr/>
        </p:nvPicPr>
        <p:blipFill>
          <a:blip r:embed="rId2"/>
          <a:stretch>
            <a:fillRect/>
          </a:stretch>
        </p:blipFill>
        <p:spPr>
          <a:xfrm>
            <a:off x="607143" y="196170"/>
            <a:ext cx="10461521" cy="1869079"/>
          </a:xfrm>
          <a:prstGeom prst="rect">
            <a:avLst/>
          </a:prstGeom>
        </p:spPr>
      </p:pic>
      <p:pic>
        <p:nvPicPr>
          <p:cNvPr id="3" name="Picture 4" descr="Text&#10;&#10;Description automatically generated">
            <a:extLst>
              <a:ext uri="{FF2B5EF4-FFF2-40B4-BE49-F238E27FC236}">
                <a16:creationId xmlns:a16="http://schemas.microsoft.com/office/drawing/2014/main" id="{1A0C4819-44C7-7BA2-9346-DCE727E24042}"/>
              </a:ext>
            </a:extLst>
          </p:cNvPr>
          <p:cNvPicPr>
            <a:picLocks noChangeAspect="1"/>
          </p:cNvPicPr>
          <p:nvPr/>
        </p:nvPicPr>
        <p:blipFill>
          <a:blip r:embed="rId3"/>
          <a:stretch>
            <a:fillRect/>
          </a:stretch>
        </p:blipFill>
        <p:spPr>
          <a:xfrm>
            <a:off x="1319982" y="2197526"/>
            <a:ext cx="9527456" cy="4515433"/>
          </a:xfrm>
          <a:prstGeom prst="rect">
            <a:avLst/>
          </a:prstGeom>
        </p:spPr>
      </p:pic>
    </p:spTree>
    <p:extLst>
      <p:ext uri="{BB962C8B-B14F-4D97-AF65-F5344CB8AC3E}">
        <p14:creationId xmlns:p14="http://schemas.microsoft.com/office/powerpoint/2010/main" val="339020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person, indoor&#10;&#10;Description automatically generated">
            <a:extLst>
              <a:ext uri="{FF2B5EF4-FFF2-40B4-BE49-F238E27FC236}">
                <a16:creationId xmlns:a16="http://schemas.microsoft.com/office/drawing/2014/main" id="{F1FA4A3B-31E6-9829-554C-EA1B9ABCBAF4}"/>
              </a:ext>
            </a:extLst>
          </p:cNvPr>
          <p:cNvPicPr>
            <a:picLocks noChangeAspect="1"/>
          </p:cNvPicPr>
          <p:nvPr/>
        </p:nvPicPr>
        <p:blipFill>
          <a:blip r:embed="rId2"/>
          <a:stretch>
            <a:fillRect/>
          </a:stretch>
        </p:blipFill>
        <p:spPr>
          <a:xfrm>
            <a:off x="557981" y="92276"/>
            <a:ext cx="10080522" cy="2359544"/>
          </a:xfrm>
          <a:prstGeom prst="rect">
            <a:avLst/>
          </a:prstGeom>
        </p:spPr>
      </p:pic>
      <p:pic>
        <p:nvPicPr>
          <p:cNvPr id="4" name="Picture 4" descr="Text&#10;&#10;Description automatically generated">
            <a:extLst>
              <a:ext uri="{FF2B5EF4-FFF2-40B4-BE49-F238E27FC236}">
                <a16:creationId xmlns:a16="http://schemas.microsoft.com/office/drawing/2014/main" id="{CB422A96-661B-0482-EDCB-BBED2E8E5055}"/>
              </a:ext>
            </a:extLst>
          </p:cNvPr>
          <p:cNvPicPr>
            <a:picLocks noChangeAspect="1"/>
          </p:cNvPicPr>
          <p:nvPr/>
        </p:nvPicPr>
        <p:blipFill>
          <a:blip r:embed="rId3"/>
          <a:stretch>
            <a:fillRect/>
          </a:stretch>
        </p:blipFill>
        <p:spPr>
          <a:xfrm>
            <a:off x="1025013" y="2275435"/>
            <a:ext cx="9453715" cy="4531677"/>
          </a:xfrm>
          <a:prstGeom prst="rect">
            <a:avLst/>
          </a:prstGeom>
        </p:spPr>
      </p:pic>
    </p:spTree>
    <p:extLst>
      <p:ext uri="{BB962C8B-B14F-4D97-AF65-F5344CB8AC3E}">
        <p14:creationId xmlns:p14="http://schemas.microsoft.com/office/powerpoint/2010/main" val="363457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6268" y="2053641"/>
            <a:ext cx="4042972" cy="2760098"/>
          </a:xfrm>
        </p:spPr>
        <p:txBody>
          <a:bodyPr>
            <a:normAutofit/>
          </a:bodyPr>
          <a:lstStyle/>
          <a:p>
            <a:r>
              <a:rPr lang="en-US" b="1">
                <a:solidFill>
                  <a:srgbClr val="FFFFFF"/>
                </a:solidFill>
                <a:ea typeface="+mj-lt"/>
                <a:cs typeface="+mj-lt"/>
              </a:rPr>
              <a:t>Importance of Financial Management </a:t>
            </a:r>
            <a:endParaRPr lang="en-US" b="1">
              <a:solidFill>
                <a:srgbClr val="FFFFFF"/>
              </a:solidFill>
              <a:cs typeface="Calibri Light"/>
            </a:endParaRPr>
          </a:p>
        </p:txBody>
      </p:sp>
      <p:sp>
        <p:nvSpPr>
          <p:cNvPr id="3" name="Content Placeholder 2"/>
          <p:cNvSpPr>
            <a:spLocks noGrp="1"/>
          </p:cNvSpPr>
          <p:nvPr>
            <p:ph idx="1"/>
          </p:nvPr>
        </p:nvSpPr>
        <p:spPr>
          <a:xfrm>
            <a:off x="5553955" y="329641"/>
            <a:ext cx="6754956" cy="6303873"/>
          </a:xfrm>
        </p:spPr>
        <p:txBody>
          <a:bodyPr anchor="ctr">
            <a:normAutofit/>
          </a:bodyPr>
          <a:lstStyle/>
          <a:p>
            <a:pPr marL="0" indent="0">
              <a:buNone/>
            </a:pPr>
            <a:r>
              <a:rPr lang="en-US" sz="3000" b="1">
                <a:solidFill>
                  <a:srgbClr val="000000"/>
                </a:solidFill>
                <a:cs typeface="Calibri"/>
              </a:rPr>
              <a:t>Early years </a:t>
            </a:r>
            <a:endParaRPr lang="en-US"/>
          </a:p>
          <a:p>
            <a:r>
              <a:rPr lang="en-US" sz="3000">
                <a:solidFill>
                  <a:srgbClr val="000000"/>
                </a:solidFill>
                <a:cs typeface="Calibri"/>
              </a:rPr>
              <a:t>Earning potential</a:t>
            </a:r>
            <a:endParaRPr lang="en-US" sz="3000">
              <a:cs typeface="Calibri"/>
            </a:endParaRPr>
          </a:p>
          <a:p>
            <a:r>
              <a:rPr lang="en-US" sz="3000">
                <a:solidFill>
                  <a:srgbClr val="000000"/>
                </a:solidFill>
                <a:cs typeface="Calibri"/>
              </a:rPr>
              <a:t>Geographic mobility </a:t>
            </a:r>
          </a:p>
          <a:p>
            <a:r>
              <a:rPr lang="en-US" sz="3000">
                <a:solidFill>
                  <a:srgbClr val="000000"/>
                </a:solidFill>
                <a:cs typeface="Calibri"/>
              </a:rPr>
              <a:t>Limited education costs</a:t>
            </a:r>
          </a:p>
          <a:p>
            <a:r>
              <a:rPr lang="en-US" sz="3000">
                <a:solidFill>
                  <a:srgbClr val="000000"/>
                </a:solidFill>
                <a:cs typeface="Calibri"/>
              </a:rPr>
              <a:t>Staged wage increases</a:t>
            </a:r>
          </a:p>
          <a:p>
            <a:r>
              <a:rPr lang="en-US" sz="3000">
                <a:cs typeface="Calibri"/>
              </a:rPr>
              <a:t>Seasonal wages – yearly budgeting </a:t>
            </a:r>
          </a:p>
          <a:p>
            <a:pPr marL="0" indent="0">
              <a:buNone/>
            </a:pPr>
            <a:r>
              <a:rPr lang="en-US" sz="3000" b="1">
                <a:cs typeface="Calibri"/>
              </a:rPr>
              <a:t>Later Years</a:t>
            </a:r>
          </a:p>
          <a:p>
            <a:r>
              <a:rPr lang="en-US" sz="3000">
                <a:cs typeface="Calibri"/>
              </a:rPr>
              <a:t>Potential physical limitations </a:t>
            </a:r>
          </a:p>
          <a:p>
            <a:pPr lvl="1"/>
            <a:r>
              <a:rPr lang="en-US" sz="3000">
                <a:solidFill>
                  <a:srgbClr val="000000"/>
                </a:solidFill>
                <a:cs typeface="Calibri"/>
              </a:rPr>
              <a:t>Did you create your own pension?</a:t>
            </a:r>
          </a:p>
          <a:p>
            <a:pPr lvl="1"/>
            <a:r>
              <a:rPr lang="en-US" sz="3000">
                <a:solidFill>
                  <a:srgbClr val="000000"/>
                </a:solidFill>
                <a:cs typeface="Calibri"/>
              </a:rPr>
              <a:t>Will you have a business to sell?</a:t>
            </a:r>
            <a:endParaRPr lang="en-US"/>
          </a:p>
          <a:p>
            <a:pPr lvl="1"/>
            <a:r>
              <a:rPr lang="en-US" sz="3000">
                <a:solidFill>
                  <a:srgbClr val="000000"/>
                </a:solidFill>
                <a:cs typeface="Calibri"/>
              </a:rPr>
              <a:t>Will you be interested in teaching? Inspector?</a:t>
            </a:r>
          </a:p>
        </p:txBody>
      </p:sp>
    </p:spTree>
    <p:extLst>
      <p:ext uri="{BB962C8B-B14F-4D97-AF65-F5344CB8AC3E}">
        <p14:creationId xmlns:p14="http://schemas.microsoft.com/office/powerpoint/2010/main" val="305851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950522"/>
            <a:ext cx="4645250" cy="3722551"/>
          </a:xfrm>
        </p:spPr>
        <p:txBody>
          <a:bodyPr vert="horz" lIns="91440" tIns="45720" rIns="91440" bIns="45720" rtlCol="0" anchor="b">
            <a:noAutofit/>
          </a:bodyPr>
          <a:lstStyle/>
          <a:p>
            <a:pPr algn="l"/>
            <a:r>
              <a:rPr lang="en-US" b="1">
                <a:solidFill>
                  <a:schemeClr val="bg1"/>
                </a:solidFill>
                <a:ea typeface="+mj-lt"/>
                <a:cs typeface="+mj-lt"/>
              </a:rPr>
              <a:t>Financial </a:t>
            </a:r>
            <a:br>
              <a:rPr lang="en-US" b="1">
                <a:ea typeface="+mj-lt"/>
                <a:cs typeface="+mj-lt"/>
              </a:rPr>
            </a:br>
            <a:r>
              <a:rPr lang="en-US" b="1">
                <a:solidFill>
                  <a:schemeClr val="bg1"/>
                </a:solidFill>
                <a:ea typeface="+mj-lt"/>
                <a:cs typeface="+mj-lt"/>
              </a:rPr>
              <a:t>opportunity of a career in the Trades</a:t>
            </a:r>
            <a:endParaRPr lang="en-US" b="1">
              <a:solidFill>
                <a:schemeClr val="bg1"/>
              </a:solidFill>
            </a:endParaRPr>
          </a:p>
        </p:txBody>
      </p:sp>
      <p:sp>
        <p:nvSpPr>
          <p:cNvPr id="3" name="Content Placeholder 2"/>
          <p:cNvSpPr>
            <a:spLocks noGrp="1"/>
          </p:cNvSpPr>
          <p:nvPr>
            <p:ph type="subTitle" idx="1"/>
          </p:nvPr>
        </p:nvSpPr>
        <p:spPr>
          <a:xfrm>
            <a:off x="6746627" y="4750893"/>
            <a:ext cx="4645250" cy="1147863"/>
          </a:xfrm>
        </p:spPr>
        <p:txBody>
          <a:bodyPr anchor="t">
            <a:normAutofit/>
          </a:bodyPr>
          <a:lstStyle/>
          <a:p>
            <a:pPr algn="l"/>
            <a:endParaRPr lang="en-US" sz="2000">
              <a:solidFill>
                <a:schemeClr val="bg1"/>
              </a:solidFill>
              <a:cs typeface="Calibri"/>
            </a:endParaRP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ar Graph with Upward Trend">
            <a:extLst>
              <a:ext uri="{FF2B5EF4-FFF2-40B4-BE49-F238E27FC236}">
                <a16:creationId xmlns:a16="http://schemas.microsoft.com/office/drawing/2014/main" id="{48821B57-BA77-4CEC-BF5A-DEF14EB52D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356897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Suggested steps in high school</a:t>
            </a:r>
          </a:p>
        </p:txBody>
      </p:sp>
      <p:sp>
        <p:nvSpPr>
          <p:cNvPr id="3" name="Content Placeholder 2"/>
          <p:cNvSpPr>
            <a:spLocks noGrp="1"/>
          </p:cNvSpPr>
          <p:nvPr>
            <p:ph idx="1"/>
          </p:nvPr>
        </p:nvSpPr>
        <p:spPr>
          <a:xfrm>
            <a:off x="6090574" y="801866"/>
            <a:ext cx="5964761" cy="5618091"/>
          </a:xfrm>
        </p:spPr>
        <p:txBody>
          <a:bodyPr anchor="ctr">
            <a:normAutofit/>
          </a:bodyPr>
          <a:lstStyle/>
          <a:p>
            <a:r>
              <a:rPr lang="en-US" sz="3200">
                <a:solidFill>
                  <a:srgbClr val="000000"/>
                </a:solidFill>
              </a:rPr>
              <a:t>Tech courses </a:t>
            </a:r>
            <a:endParaRPr lang="en-US" sz="3200">
              <a:solidFill>
                <a:srgbClr val="000000"/>
              </a:solidFill>
              <a:cs typeface="Calibri"/>
            </a:endParaRPr>
          </a:p>
          <a:p>
            <a:r>
              <a:rPr lang="en-US" sz="3200">
                <a:solidFill>
                  <a:srgbClr val="000000"/>
                </a:solidFill>
              </a:rPr>
              <a:t>COOP/OYAP**</a:t>
            </a:r>
            <a:endParaRPr lang="en-US" sz="3200">
              <a:cs typeface="Calibri"/>
            </a:endParaRPr>
          </a:p>
          <a:p>
            <a:r>
              <a:rPr lang="en-US" sz="3200">
                <a:solidFill>
                  <a:srgbClr val="000000"/>
                </a:solidFill>
                <a:ea typeface="+mn-lt"/>
                <a:cs typeface="+mn-lt"/>
              </a:rPr>
              <a:t>Math and Physics courses </a:t>
            </a:r>
            <a:endParaRPr lang="en-US" sz="3200">
              <a:ea typeface="+mn-lt"/>
              <a:cs typeface="+mn-lt"/>
            </a:endParaRPr>
          </a:p>
          <a:p>
            <a:r>
              <a:rPr lang="en-US" sz="3200">
                <a:solidFill>
                  <a:srgbClr val="000000"/>
                </a:solidFill>
              </a:rPr>
              <a:t>Network - Job Shadow/Pt Job</a:t>
            </a:r>
            <a:endParaRPr lang="en-US" sz="3200">
              <a:solidFill>
                <a:srgbClr val="000000"/>
              </a:solidFill>
              <a:cs typeface="Calibri"/>
            </a:endParaRPr>
          </a:p>
          <a:p>
            <a:r>
              <a:rPr lang="en-US" sz="3200">
                <a:solidFill>
                  <a:srgbClr val="000000"/>
                </a:solidFill>
                <a:cs typeface="Calibri"/>
              </a:rPr>
              <a:t>Drivers License </a:t>
            </a:r>
          </a:p>
          <a:p>
            <a:r>
              <a:rPr lang="en-US" sz="3200">
                <a:solidFill>
                  <a:srgbClr val="000000"/>
                </a:solidFill>
                <a:cs typeface="Calibri"/>
              </a:rPr>
              <a:t>Online assessments </a:t>
            </a:r>
          </a:p>
          <a:p>
            <a:r>
              <a:rPr lang="en-US" sz="3200">
                <a:solidFill>
                  <a:srgbClr val="000000"/>
                </a:solidFill>
              </a:rPr>
              <a:t>YouTube videos</a:t>
            </a:r>
            <a:endParaRPr lang="en-US" sz="3200">
              <a:solidFill>
                <a:srgbClr val="000000"/>
              </a:solidFill>
              <a:cs typeface="Calibri"/>
            </a:endParaRPr>
          </a:p>
        </p:txBody>
      </p:sp>
    </p:spTree>
    <p:extLst>
      <p:ext uri="{BB962C8B-B14F-4D97-AF65-F5344CB8AC3E}">
        <p14:creationId xmlns:p14="http://schemas.microsoft.com/office/powerpoint/2010/main" val="2564670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r>
              <a:rPr lang="en-US" sz="3600" b="1"/>
              <a:t>Valuable Websites</a:t>
            </a:r>
            <a:endParaRPr lang="en-US" sz="3600" b="1">
              <a:cs typeface="Calibri Light"/>
            </a:endParaRPr>
          </a:p>
        </p:txBody>
      </p:sp>
      <p:sp>
        <p:nvSpPr>
          <p:cNvPr id="3" name="Content Placeholder 2"/>
          <p:cNvSpPr>
            <a:spLocks noGrp="1"/>
          </p:cNvSpPr>
          <p:nvPr>
            <p:ph idx="1"/>
          </p:nvPr>
        </p:nvSpPr>
        <p:spPr>
          <a:xfrm>
            <a:off x="442184" y="1294151"/>
            <a:ext cx="11537669" cy="5558548"/>
          </a:xfrm>
        </p:spPr>
        <p:txBody>
          <a:bodyPr vert="horz" lIns="91440" tIns="45720" rIns="91440" bIns="45720" rtlCol="0" anchor="t">
            <a:noAutofit/>
          </a:bodyPr>
          <a:lstStyle/>
          <a:p>
            <a:r>
              <a:rPr lang="en-US" sz="1800" dirty="0">
                <a:ea typeface="+mn-lt"/>
                <a:cs typeface="+mn-lt"/>
                <a:hlinkClick r:id="rId3"/>
              </a:rPr>
              <a:t>Home - OYAP Skilled Trades </a:t>
            </a:r>
            <a:endParaRPr lang="en-US" sz="1800" dirty="0">
              <a:ea typeface="+mn-lt"/>
              <a:cs typeface="+mn-lt"/>
            </a:endParaRPr>
          </a:p>
          <a:p>
            <a:r>
              <a:rPr lang="en-US" sz="1800" dirty="0">
                <a:ea typeface="+mn-lt"/>
                <a:cs typeface="+mn-lt"/>
                <a:hlinkClick r:id="rId4"/>
              </a:rPr>
              <a:t>https://www.ontario.ca/page/start-apprenticeship</a:t>
            </a:r>
            <a:r>
              <a:rPr lang="en-US" sz="1800" dirty="0">
                <a:ea typeface="+mn-lt"/>
                <a:cs typeface="+mn-lt"/>
              </a:rPr>
              <a:t>  -  start an apprenticeship, find out how to qualify and apply to be an apprentice</a:t>
            </a:r>
          </a:p>
          <a:p>
            <a:r>
              <a:rPr lang="en-US" sz="1800" dirty="0">
                <a:ea typeface="+mn-lt"/>
                <a:cs typeface="+mn-lt"/>
                <a:hlinkClick r:id="rId5"/>
              </a:rPr>
              <a:t>https://www.apprenticesearch.com/trades</a:t>
            </a:r>
            <a:r>
              <a:rPr lang="en-US" sz="1800" dirty="0">
                <a:ea typeface="+mn-lt"/>
                <a:cs typeface="+mn-lt"/>
              </a:rPr>
              <a:t> - list of trades with description </a:t>
            </a:r>
          </a:p>
          <a:p>
            <a:r>
              <a:rPr lang="en-US" sz="1800" dirty="0">
                <a:ea typeface="+mn-lt"/>
                <a:cs typeface="+mn-lt"/>
                <a:hlinkClick r:id="rId6"/>
              </a:rPr>
              <a:t>https://www.ontario.ca/page/skilled-trades</a:t>
            </a:r>
            <a:r>
              <a:rPr lang="en-US" sz="1800" dirty="0">
                <a:ea typeface="+mn-lt"/>
                <a:cs typeface="+mn-lt"/>
              </a:rPr>
              <a:t>  - Find a career you wouldn't trade.  Learn how to become a tradesperson, find resources if you're an employer, get job advice. </a:t>
            </a:r>
            <a:endParaRPr lang="en-US" sz="1800" dirty="0">
              <a:cs typeface="Calibri"/>
            </a:endParaRPr>
          </a:p>
          <a:p>
            <a:r>
              <a:rPr lang="en-US" sz="1800" dirty="0">
                <a:ea typeface="+mn-lt"/>
                <a:cs typeface="+mn-lt"/>
                <a:hlinkClick r:id="rId7"/>
              </a:rPr>
              <a:t>https://www.jobtalks.org/</a:t>
            </a:r>
            <a:r>
              <a:rPr lang="en-US" sz="1800" dirty="0">
                <a:ea typeface="+mn-lt"/>
                <a:cs typeface="+mn-lt"/>
              </a:rPr>
              <a:t> - to watch video interviews about different trades</a:t>
            </a:r>
            <a:endParaRPr lang="en-US" sz="1800" dirty="0">
              <a:cs typeface="Calibri"/>
            </a:endParaRPr>
          </a:p>
          <a:p>
            <a:r>
              <a:rPr lang="en-US" sz="1800" dirty="0">
                <a:ea typeface="+mn-lt"/>
                <a:cs typeface="+mn-lt"/>
                <a:hlinkClick r:id="rId8"/>
              </a:rPr>
              <a:t>https://www.jobtalksconstruction.ca/</a:t>
            </a:r>
            <a:r>
              <a:rPr lang="en-US" sz="1800" dirty="0">
                <a:ea typeface="+mn-lt"/>
                <a:cs typeface="+mn-lt"/>
              </a:rPr>
              <a:t> - watch interviews about construction trades</a:t>
            </a:r>
            <a:endParaRPr lang="en-US" sz="1800" dirty="0">
              <a:cs typeface="Calibri"/>
            </a:endParaRPr>
          </a:p>
          <a:p>
            <a:r>
              <a:rPr lang="en-US" sz="1800" dirty="0">
                <a:ea typeface="+mn-lt"/>
                <a:cs typeface="+mn-lt"/>
                <a:hlinkClick r:id="rId9"/>
              </a:rPr>
              <a:t>https://careersintrades.ca/what-are-the-skilled-trades/</a:t>
            </a:r>
            <a:r>
              <a:rPr lang="en-US" sz="1800" dirty="0">
                <a:ea typeface="+mn-lt"/>
                <a:cs typeface="+mn-lt"/>
              </a:rPr>
              <a:t> - list of trades with Skills Canada description</a:t>
            </a:r>
            <a:endParaRPr lang="en-US" sz="1800" dirty="0">
              <a:cs typeface="Calibri"/>
            </a:endParaRPr>
          </a:p>
          <a:p>
            <a:r>
              <a:rPr lang="en-US" sz="1800" dirty="0">
                <a:ea typeface="+mn-lt"/>
                <a:cs typeface="+mn-lt"/>
                <a:hlinkClick r:id="rId10"/>
              </a:rPr>
              <a:t>http://workforceplanningboard.org/manufacturing-month/</a:t>
            </a:r>
            <a:r>
              <a:rPr lang="en-US" sz="1800" dirty="0">
                <a:ea typeface="+mn-lt"/>
                <a:cs typeface="+mn-lt"/>
              </a:rPr>
              <a:t> - link to all BHN "We Make It Here" videos</a:t>
            </a:r>
            <a:endParaRPr lang="en-US" sz="1800" dirty="0">
              <a:cs typeface="Calibri"/>
            </a:endParaRPr>
          </a:p>
          <a:p>
            <a:r>
              <a:rPr lang="en-US" sz="1800" dirty="0">
                <a:cs typeface="Calibri"/>
                <a:hlinkClick r:id="rId11"/>
              </a:rPr>
              <a:t>www.ontariocolleges.ca</a:t>
            </a:r>
            <a:r>
              <a:rPr lang="en-US" sz="1800" dirty="0">
                <a:cs typeface="Calibri"/>
              </a:rPr>
              <a:t> - certificate and diploma research </a:t>
            </a:r>
          </a:p>
          <a:p>
            <a:r>
              <a:rPr lang="en-US" sz="1800" dirty="0">
                <a:ea typeface="+mn-lt"/>
                <a:cs typeface="+mn-lt"/>
                <a:hlinkClick r:id="rId12"/>
              </a:rPr>
              <a:t>www.skillscompetencescanada.com</a:t>
            </a:r>
            <a:r>
              <a:rPr lang="en-US" sz="1800" dirty="0">
                <a:ea typeface="+mn-lt"/>
                <a:cs typeface="+mn-lt"/>
              </a:rPr>
              <a:t>  </a:t>
            </a:r>
            <a:endParaRPr lang="en-US" sz="1800" dirty="0">
              <a:cs typeface="Calibri"/>
            </a:endParaRPr>
          </a:p>
          <a:p>
            <a:r>
              <a:rPr lang="en-US" sz="1800" dirty="0">
                <a:cs typeface="Calibri"/>
                <a:hlinkClick r:id="rId13"/>
              </a:rPr>
              <a:t>https://caf-fca.org</a:t>
            </a:r>
            <a:r>
              <a:rPr lang="en-US" sz="1800" dirty="0">
                <a:cs typeface="Calibri"/>
              </a:rPr>
              <a:t> - Essential info about Canada's apprenticeship systems.</a:t>
            </a:r>
          </a:p>
          <a:p>
            <a:pPr marL="0" indent="0">
              <a:buNone/>
            </a:pPr>
            <a:endParaRPr lang="en-US" sz="1100">
              <a:cs typeface="Calibri"/>
            </a:endParaRPr>
          </a:p>
          <a:p>
            <a:endParaRPr lang="en-US" sz="1100">
              <a:cs typeface="Calibri"/>
            </a:endParaRPr>
          </a:p>
          <a:p>
            <a:endParaRPr lang="en-US" sz="1100">
              <a:cs typeface="Calibri"/>
            </a:endParaRPr>
          </a:p>
          <a:p>
            <a:endParaRPr lang="en-US" sz="1100">
              <a:ea typeface="+mn-lt"/>
              <a:cs typeface="+mn-lt"/>
            </a:endParaRPr>
          </a:p>
        </p:txBody>
      </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1824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Videos and headlines</a:t>
            </a:r>
            <a:r>
              <a:rPr lang="en-US">
                <a:solidFill>
                  <a:srgbClr val="FFFFFF"/>
                </a:solidFill>
              </a:rPr>
              <a:t>  </a:t>
            </a:r>
            <a:endParaRPr lang="en-US">
              <a:solidFill>
                <a:srgbClr val="FFFFFF"/>
              </a:solidFill>
              <a:cs typeface="Calibri Light"/>
            </a:endParaRPr>
          </a:p>
        </p:txBody>
      </p:sp>
      <p:sp>
        <p:nvSpPr>
          <p:cNvPr id="3" name="Content Placeholder 2"/>
          <p:cNvSpPr>
            <a:spLocks noGrp="1"/>
          </p:cNvSpPr>
          <p:nvPr>
            <p:ph idx="1"/>
          </p:nvPr>
        </p:nvSpPr>
        <p:spPr>
          <a:xfrm>
            <a:off x="5185431" y="199236"/>
            <a:ext cx="6873874" cy="6597074"/>
          </a:xfrm>
        </p:spPr>
        <p:txBody>
          <a:bodyPr anchor="ctr">
            <a:normAutofit/>
          </a:bodyPr>
          <a:lstStyle/>
          <a:p>
            <a:r>
              <a:rPr lang="en-CA" sz="2000" dirty="0">
                <a:cs typeface="Calibri"/>
                <a:hlinkClick r:id="rId4"/>
              </a:rPr>
              <a:t>https://youtu.be/kSBElGtxGtQ</a:t>
            </a:r>
            <a:r>
              <a:rPr lang="en-CA" sz="2000" dirty="0">
                <a:cs typeface="Calibri"/>
              </a:rPr>
              <a:t> - the We make it here (Norfolk) video </a:t>
            </a:r>
            <a:endParaRPr lang="en-US" sz="2000" dirty="0">
              <a:cs typeface="Calibri"/>
            </a:endParaRPr>
          </a:p>
          <a:p>
            <a:r>
              <a:rPr lang="en-CA" sz="2000" dirty="0">
                <a:ea typeface="+mn-lt"/>
                <a:cs typeface="+mn-lt"/>
                <a:hlinkClick r:id="rId5"/>
              </a:rPr>
              <a:t>https://workforceplanningboard.org/journey-to-apprenticeship/</a:t>
            </a:r>
            <a:r>
              <a:rPr lang="en-CA" sz="2000" dirty="0">
                <a:ea typeface="+mn-lt"/>
                <a:cs typeface="+mn-lt"/>
              </a:rPr>
              <a:t> </a:t>
            </a:r>
            <a:endParaRPr lang="en-CA" sz="2000" dirty="0">
              <a:cs typeface="Calibri"/>
            </a:endParaRPr>
          </a:p>
          <a:p>
            <a:r>
              <a:rPr lang="en-CA" sz="2000" dirty="0">
                <a:ea typeface="+mn-lt"/>
                <a:cs typeface="+mn-lt"/>
                <a:hlinkClick r:id="rId6"/>
              </a:rPr>
              <a:t>https://www.youtube.com/watch?v=CZWBOwFvR_8</a:t>
            </a:r>
            <a:endParaRPr lang="en-CA" sz="2000" dirty="0">
              <a:cs typeface="Calibri"/>
            </a:endParaRPr>
          </a:p>
          <a:p>
            <a:r>
              <a:rPr lang="en-CA" sz="2000" dirty="0">
                <a:cs typeface="Calibri"/>
                <a:hlinkClick r:id="rId7"/>
              </a:rPr>
              <a:t>https://youtu.be/SNNT8r7G6mE</a:t>
            </a:r>
            <a:r>
              <a:rPr lang="en-CA" sz="2000" dirty="0">
                <a:cs typeface="Calibri"/>
              </a:rPr>
              <a:t> </a:t>
            </a:r>
            <a:endParaRPr lang="en-CA" dirty="0"/>
          </a:p>
          <a:p>
            <a:r>
              <a:rPr lang="en-CA" sz="2000" dirty="0">
                <a:cs typeface="Calibri"/>
                <a:hlinkClick r:id="rId8"/>
              </a:rPr>
              <a:t>https://youtu.be/okIB65YlwaM</a:t>
            </a:r>
            <a:r>
              <a:rPr lang="en-CA" sz="2000" dirty="0">
                <a:cs typeface="Calibri"/>
              </a:rPr>
              <a:t> </a:t>
            </a:r>
            <a:endParaRPr lang="en-CA" dirty="0"/>
          </a:p>
          <a:p>
            <a:r>
              <a:rPr lang="en-CA" sz="2000" dirty="0">
                <a:cs typeface="Calibri"/>
                <a:hlinkClick r:id="rId9"/>
              </a:rPr>
              <a:t>https://news.ontario.ca/mol/en/2019/11/ontario-increasing-investments-in-skilled-trades.html</a:t>
            </a:r>
            <a:r>
              <a:rPr lang="en-CA" sz="2000" dirty="0">
                <a:cs typeface="Calibri"/>
              </a:rPr>
              <a:t> </a:t>
            </a:r>
            <a:endParaRPr lang="en-US" sz="2000" dirty="0">
              <a:cs typeface="Calibri"/>
            </a:endParaRPr>
          </a:p>
          <a:p>
            <a:pPr marL="0" indent="0">
              <a:buNone/>
            </a:pPr>
            <a:endParaRPr lang="en-CA" sz="2000" dirty="0">
              <a:cs typeface="Calibri"/>
            </a:endParaRPr>
          </a:p>
          <a:p>
            <a:endParaRPr lang="en-US" sz="2400">
              <a:cs typeface="Calibri"/>
            </a:endParaRPr>
          </a:p>
        </p:txBody>
      </p:sp>
    </p:spTree>
    <p:extLst>
      <p:ext uri="{BB962C8B-B14F-4D97-AF65-F5344CB8AC3E}">
        <p14:creationId xmlns:p14="http://schemas.microsoft.com/office/powerpoint/2010/main" val="354429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19672" y="1783959"/>
            <a:ext cx="5252946" cy="1260993"/>
          </a:xfrm>
        </p:spPr>
        <p:txBody>
          <a:bodyPr anchor="b">
            <a:noAutofit/>
          </a:bodyPr>
          <a:lstStyle/>
          <a:p>
            <a:pPr algn="l"/>
            <a:r>
              <a:rPr lang="en-US" sz="7000">
                <a:solidFill>
                  <a:schemeClr val="bg1"/>
                </a:solidFill>
              </a:rPr>
              <a:t>College</a:t>
            </a:r>
          </a:p>
        </p:txBody>
      </p:sp>
      <p:sp>
        <p:nvSpPr>
          <p:cNvPr id="3" name="Content Placeholder 2"/>
          <p:cNvSpPr>
            <a:spLocks noGrp="1"/>
          </p:cNvSpPr>
          <p:nvPr>
            <p:ph type="subTitle" idx="1"/>
          </p:nvPr>
        </p:nvSpPr>
        <p:spPr>
          <a:xfrm>
            <a:off x="6746627" y="4750893"/>
            <a:ext cx="4645250" cy="1147863"/>
          </a:xfrm>
        </p:spPr>
        <p:txBody>
          <a:bodyPr anchor="t">
            <a:normAutofit/>
          </a:bodyPr>
          <a:lstStyle/>
          <a:p>
            <a:pPr algn="l"/>
            <a:r>
              <a:rPr lang="en-US">
                <a:solidFill>
                  <a:schemeClr val="bg1"/>
                </a:solidFill>
              </a:rPr>
              <a:t>By Miss Aitken</a:t>
            </a:r>
            <a:endParaRPr>
              <a:solidFill>
                <a:schemeClr val="bg1"/>
              </a:solidFill>
            </a:endParaRP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Germanna Community College held its Spring Commencement Exercise at the Anderson Center at the University of Mary Washington in Fredericksburg, Va. on on Thursday afternoon, May 12, 2016. (Photo by Robert A. Mart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1405753"/>
            <a:ext cx="4421654" cy="2922737"/>
          </a:xfrm>
          <a:prstGeom prst="rect">
            <a:avLst/>
          </a:prstGeom>
        </p:spPr>
      </p:pic>
      <p:sp>
        <p:nvSpPr>
          <p:cNvPr id="5" name="Footer PlaceHolder 3"/>
          <p:cNvSpPr>
            <a:spLocks noGrp="1"/>
          </p:cNvSpPr>
          <p:nvPr>
            <p:ph type="ftr" sz="quarter" idx="11"/>
          </p:nvPr>
        </p:nvSpPr>
        <p:spPr>
          <a:xfrm>
            <a:off x="6746626" y="6199632"/>
            <a:ext cx="4256653" cy="314067"/>
          </a:xfrm>
        </p:spPr>
        <p:txBody>
          <a:bodyPr>
            <a:normAutofit/>
          </a:bodyPr>
          <a:lstStyle/>
          <a:p>
            <a:pPr algn="l">
              <a:spcAft>
                <a:spcPts val="600"/>
              </a:spcAft>
            </a:pPr>
            <a:r>
              <a:rPr lang="en-US" sz="1100">
                <a:solidFill>
                  <a:schemeClr val="bg1">
                    <a:alpha val="80000"/>
                  </a:schemeClr>
                </a:solidFill>
                <a:hlinkClick r:id="rId4"/>
              </a:rPr>
              <a:t>Photo</a:t>
            </a:r>
            <a:r>
              <a:rPr lang="en-US" sz="1100">
                <a:solidFill>
                  <a:schemeClr val="bg1">
                    <a:alpha val="80000"/>
                  </a:schemeClr>
                </a:solidFill>
              </a:rPr>
              <a:t> by Germanna CC / </a:t>
            </a:r>
            <a:r>
              <a:rPr lang="en-US" sz="1100">
                <a:solidFill>
                  <a:schemeClr val="bg1">
                    <a:alpha val="80000"/>
                  </a:schemeClr>
                </a:solidFill>
                <a:hlinkClick r:id="rId5"/>
              </a:rPr>
              <a:t>CC BY 2.0</a:t>
            </a:r>
          </a:p>
        </p:txBody>
      </p:sp>
    </p:spTree>
    <p:extLst>
      <p:ext uri="{BB962C8B-B14F-4D97-AF65-F5344CB8AC3E}">
        <p14:creationId xmlns:p14="http://schemas.microsoft.com/office/powerpoint/2010/main" val="373613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Topics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76031" y="963877"/>
            <a:ext cx="6377769" cy="4930246"/>
          </a:xfrm>
        </p:spPr>
        <p:txBody>
          <a:bodyPr anchor="ctr">
            <a:normAutofit/>
          </a:bodyPr>
          <a:lstStyle/>
          <a:p>
            <a:r>
              <a:rPr lang="en-US" sz="3200"/>
              <a:t>Why Choose College? </a:t>
            </a:r>
            <a:endParaRPr lang="en-US" sz="3200">
              <a:cs typeface="Calibri"/>
            </a:endParaRPr>
          </a:p>
          <a:p>
            <a:r>
              <a:rPr lang="en-US" sz="3200"/>
              <a:t>Program Types</a:t>
            </a:r>
            <a:endParaRPr lang="en-US" sz="3200">
              <a:cs typeface="Calibri"/>
            </a:endParaRPr>
          </a:p>
          <a:p>
            <a:r>
              <a:rPr lang="en-US" sz="3200"/>
              <a:t>Tuition Costs </a:t>
            </a:r>
            <a:endParaRPr lang="en-US" sz="3200">
              <a:cs typeface="Calibri"/>
            </a:endParaRPr>
          </a:p>
          <a:p>
            <a:r>
              <a:rPr lang="en-US" sz="3200">
                <a:cs typeface="Calibri"/>
              </a:rPr>
              <a:t>Competitive Programs</a:t>
            </a:r>
          </a:p>
          <a:p>
            <a:r>
              <a:rPr lang="en-US" sz="3200"/>
              <a:t>Valuable online resources</a:t>
            </a:r>
            <a:endParaRPr lang="en-US" sz="3200">
              <a:cs typeface="Calibri"/>
            </a:endParaRPr>
          </a:p>
        </p:txBody>
      </p:sp>
    </p:spTree>
    <p:extLst>
      <p:ext uri="{BB962C8B-B14F-4D97-AF65-F5344CB8AC3E}">
        <p14:creationId xmlns:p14="http://schemas.microsoft.com/office/powerpoint/2010/main" val="3128924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Why College?</a:t>
            </a:r>
            <a:endParaRPr lang="en-US" b="1">
              <a:solidFill>
                <a:srgbClr val="FFFFFF"/>
              </a:solidFill>
              <a:cs typeface="Calibri Light"/>
            </a:endParaRPr>
          </a:p>
        </p:txBody>
      </p:sp>
      <p:sp>
        <p:nvSpPr>
          <p:cNvPr id="3" name="Content Placeholder 2"/>
          <p:cNvSpPr>
            <a:spLocks noGrp="1"/>
          </p:cNvSpPr>
          <p:nvPr>
            <p:ph idx="1"/>
          </p:nvPr>
        </p:nvSpPr>
        <p:spPr>
          <a:xfrm>
            <a:off x="6200302" y="411722"/>
            <a:ext cx="5306084" cy="5230634"/>
          </a:xfrm>
        </p:spPr>
        <p:txBody>
          <a:bodyPr anchor="ctr">
            <a:normAutofit/>
          </a:bodyPr>
          <a:lstStyle/>
          <a:p>
            <a:r>
              <a:rPr lang="en-US" sz="3200">
                <a:solidFill>
                  <a:srgbClr val="000000"/>
                </a:solidFill>
              </a:rPr>
              <a:t>Programs are designed to respond to the needs of the </a:t>
            </a:r>
            <a:r>
              <a:rPr lang="en-US" sz="3200" err="1">
                <a:solidFill>
                  <a:srgbClr val="000000"/>
                </a:solidFill>
              </a:rPr>
              <a:t>labour</a:t>
            </a:r>
            <a:r>
              <a:rPr lang="en-US" sz="3200">
                <a:solidFill>
                  <a:srgbClr val="000000"/>
                </a:solidFill>
              </a:rPr>
              <a:t> market and employers</a:t>
            </a:r>
            <a:endParaRPr lang="en-US" sz="3200">
              <a:solidFill>
                <a:srgbClr val="000000"/>
              </a:solidFill>
              <a:cs typeface="Calibri"/>
            </a:endParaRPr>
          </a:p>
          <a:p>
            <a:r>
              <a:rPr lang="en-US" sz="3200">
                <a:solidFill>
                  <a:srgbClr val="000000"/>
                </a:solidFill>
                <a:cs typeface="Calibri"/>
              </a:rPr>
              <a:t>Can have a local "</a:t>
            </a:r>
            <a:r>
              <a:rPr lang="en-US" sz="3200" err="1">
                <a:solidFill>
                  <a:srgbClr val="000000"/>
                </a:solidFill>
                <a:cs typeface="Calibri"/>
              </a:rPr>
              <a:t>flavour</a:t>
            </a:r>
            <a:r>
              <a:rPr lang="en-US" sz="3200">
                <a:solidFill>
                  <a:srgbClr val="000000"/>
                </a:solidFill>
                <a:cs typeface="Calibri"/>
              </a:rPr>
              <a:t>"</a:t>
            </a:r>
          </a:p>
          <a:p>
            <a:r>
              <a:rPr lang="en-US" sz="3200">
                <a:solidFill>
                  <a:srgbClr val="000000"/>
                </a:solidFill>
                <a:cs typeface="Calibri"/>
              </a:rPr>
              <a:t>Quick to innovate and pivot with industry (200 new programs each year)</a:t>
            </a:r>
          </a:p>
        </p:txBody>
      </p:sp>
    </p:spTree>
    <p:extLst>
      <p:ext uri="{BB962C8B-B14F-4D97-AF65-F5344CB8AC3E}">
        <p14:creationId xmlns:p14="http://schemas.microsoft.com/office/powerpoint/2010/main" val="114539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sz="6000" b="1">
                <a:solidFill>
                  <a:schemeClr val="accent1"/>
                </a:solidFill>
              </a:rPr>
              <a:t>Agenda</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76031" y="963877"/>
            <a:ext cx="6662371" cy="5311245"/>
          </a:xfrm>
        </p:spPr>
        <p:txBody>
          <a:bodyPr vert="horz" lIns="91440" tIns="45720" rIns="91440" bIns="45720" rtlCol="0" anchor="ctr">
            <a:noAutofit/>
          </a:bodyPr>
          <a:lstStyle/>
          <a:p>
            <a:r>
              <a:rPr lang="en-US">
                <a:ea typeface="+mn-lt"/>
                <a:cs typeface="+mn-lt"/>
              </a:rPr>
              <a:t>Introduction</a:t>
            </a:r>
          </a:p>
          <a:p>
            <a:r>
              <a:rPr lang="en-US">
                <a:ea typeface="+mn-lt"/>
                <a:cs typeface="+mn-lt"/>
              </a:rPr>
              <a:t>Review highlights of </a:t>
            </a:r>
            <a:r>
              <a:rPr lang="en-US">
                <a:ea typeface="+mn-lt"/>
                <a:cs typeface="+mn-lt"/>
                <a:hlinkClick r:id="rId3"/>
              </a:rPr>
              <a:t>www.trinitycatholic.ca</a:t>
            </a:r>
            <a:r>
              <a:rPr lang="en-US">
                <a:ea typeface="+mn-lt"/>
                <a:cs typeface="+mn-lt"/>
              </a:rPr>
              <a:t>  </a:t>
            </a:r>
            <a:endParaRPr lang="en-US">
              <a:cs typeface="Calibri"/>
            </a:endParaRPr>
          </a:p>
          <a:p>
            <a:r>
              <a:rPr lang="en-US">
                <a:cs typeface="Calibri"/>
              </a:rPr>
              <a:t>Pathways</a:t>
            </a:r>
          </a:p>
          <a:p>
            <a:pPr lvl="1"/>
            <a:r>
              <a:rPr lang="en-US">
                <a:cs typeface="Calibri"/>
              </a:rPr>
              <a:t>Skilled Trades</a:t>
            </a:r>
          </a:p>
          <a:p>
            <a:pPr lvl="1"/>
            <a:r>
              <a:rPr lang="en-US">
                <a:cs typeface="Calibri"/>
              </a:rPr>
              <a:t>College</a:t>
            </a:r>
          </a:p>
          <a:p>
            <a:pPr lvl="1"/>
            <a:r>
              <a:rPr lang="en-US">
                <a:cs typeface="Calibri"/>
              </a:rPr>
              <a:t>University </a:t>
            </a:r>
          </a:p>
          <a:p>
            <a:pPr lvl="1"/>
            <a:r>
              <a:rPr lang="en-US">
                <a:cs typeface="Calibri"/>
              </a:rPr>
              <a:t>Workplace </a:t>
            </a:r>
          </a:p>
          <a:p>
            <a:r>
              <a:rPr lang="en-US">
                <a:cs typeface="Calibri"/>
              </a:rPr>
              <a:t>Conclusion</a:t>
            </a:r>
          </a:p>
          <a:p>
            <a:r>
              <a:rPr lang="en-US">
                <a:cs typeface="Calibri"/>
              </a:rPr>
              <a:t>Questions</a:t>
            </a:r>
          </a:p>
        </p:txBody>
      </p:sp>
    </p:spTree>
    <p:extLst>
      <p:ext uri="{BB962C8B-B14F-4D97-AF65-F5344CB8AC3E}">
        <p14:creationId xmlns:p14="http://schemas.microsoft.com/office/powerpoint/2010/main" val="184098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Why College?</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3200">
                <a:solidFill>
                  <a:srgbClr val="000000"/>
                </a:solidFill>
                <a:cs typeface="Calibri"/>
              </a:rPr>
              <a:t>Hands on, skill based, practical training</a:t>
            </a:r>
            <a:endParaRPr lang="en-US"/>
          </a:p>
          <a:p>
            <a:r>
              <a:rPr lang="en-US" sz="3200">
                <a:solidFill>
                  <a:srgbClr val="000000"/>
                </a:solidFill>
                <a:ea typeface="+mn-lt"/>
                <a:cs typeface="+mn-lt"/>
              </a:rPr>
              <a:t>Smaller class sizes</a:t>
            </a:r>
          </a:p>
          <a:p>
            <a:r>
              <a:rPr lang="en-US" sz="3200">
                <a:solidFill>
                  <a:srgbClr val="000000"/>
                </a:solidFill>
                <a:ea typeface="+mn-lt"/>
                <a:cs typeface="+mn-lt"/>
              </a:rPr>
              <a:t>Grads employable – 85% in 6 months (</a:t>
            </a:r>
            <a:r>
              <a:rPr lang="en-US" sz="3200">
                <a:solidFill>
                  <a:srgbClr val="000000"/>
                </a:solidFill>
                <a:ea typeface="+mn-lt"/>
                <a:cs typeface="+mn-lt"/>
                <a:hlinkClick r:id="rId4"/>
              </a:rPr>
              <a:t>www.collegesontario.org</a:t>
            </a:r>
            <a:r>
              <a:rPr lang="en-US" sz="3200">
                <a:solidFill>
                  <a:srgbClr val="000000"/>
                </a:solidFill>
                <a:ea typeface="+mn-lt"/>
                <a:cs typeface="+mn-lt"/>
              </a:rPr>
              <a:t>)</a:t>
            </a:r>
            <a:endParaRPr lang="en-US" sz="3200">
              <a:solidFill>
                <a:srgbClr val="000000"/>
              </a:solidFill>
              <a:cs typeface="Calibri"/>
            </a:endParaRPr>
          </a:p>
          <a:p>
            <a:endParaRPr lang="en-US" sz="3200">
              <a:solidFill>
                <a:srgbClr val="000000"/>
              </a:solidFill>
              <a:cs typeface="Calibri"/>
            </a:endParaRPr>
          </a:p>
        </p:txBody>
      </p:sp>
    </p:spTree>
    <p:extLst>
      <p:ext uri="{BB962C8B-B14F-4D97-AF65-F5344CB8AC3E}">
        <p14:creationId xmlns:p14="http://schemas.microsoft.com/office/powerpoint/2010/main" val="4052335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Why College?</a:t>
            </a:r>
          </a:p>
        </p:txBody>
      </p:sp>
      <p:sp>
        <p:nvSpPr>
          <p:cNvPr id="3" name="Content Placeholder 2"/>
          <p:cNvSpPr>
            <a:spLocks noGrp="1"/>
          </p:cNvSpPr>
          <p:nvPr>
            <p:ph idx="1"/>
          </p:nvPr>
        </p:nvSpPr>
        <p:spPr>
          <a:xfrm>
            <a:off x="6090574" y="801866"/>
            <a:ext cx="5306084" cy="5230634"/>
          </a:xfrm>
        </p:spPr>
        <p:txBody>
          <a:bodyPr anchor="ctr">
            <a:normAutofit/>
          </a:bodyPr>
          <a:lstStyle/>
          <a:p>
            <a:endParaRPr lang="en-US" sz="3200">
              <a:solidFill>
                <a:srgbClr val="000000"/>
              </a:solidFill>
              <a:cs typeface="Calibri"/>
            </a:endParaRPr>
          </a:p>
          <a:p>
            <a:endParaRPr lang="en-US" sz="1600">
              <a:solidFill>
                <a:srgbClr val="000000"/>
              </a:solidFill>
              <a:cs typeface="Calibri"/>
            </a:endParaRPr>
          </a:p>
          <a:p>
            <a:endParaRPr lang="en-US" sz="3200">
              <a:solidFill>
                <a:srgbClr val="000000"/>
              </a:solidFill>
              <a:cs typeface="Calibri"/>
            </a:endParaRPr>
          </a:p>
        </p:txBody>
      </p:sp>
      <p:sp>
        <p:nvSpPr>
          <p:cNvPr id="4" name="TextBox 3">
            <a:extLst>
              <a:ext uri="{FF2B5EF4-FFF2-40B4-BE49-F238E27FC236}">
                <a16:creationId xmlns:a16="http://schemas.microsoft.com/office/drawing/2014/main" id="{95D4F14A-9202-4B34-A626-89B2FC658A00}"/>
              </a:ext>
            </a:extLst>
          </p:cNvPr>
          <p:cNvSpPr txBox="1"/>
          <p:nvPr/>
        </p:nvSpPr>
        <p:spPr>
          <a:xfrm>
            <a:off x="6394704" y="694944"/>
            <a:ext cx="4852416"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rPr>
              <a:t>NO SURPRISES...</a:t>
            </a:r>
            <a:endParaRPr lang="en-US"/>
          </a:p>
          <a:p>
            <a:endParaRPr lang="en-US" sz="3200">
              <a:cs typeface="Arial"/>
            </a:endParaRPr>
          </a:p>
          <a:p>
            <a:pPr>
              <a:buChar char="•"/>
            </a:pPr>
            <a:r>
              <a:rPr lang="en-US" sz="3200">
                <a:cs typeface="Arial"/>
              </a:rPr>
              <a:t>Employment focused</a:t>
            </a:r>
            <a:endParaRPr lang="en-US">
              <a:cs typeface="Calibri" panose="020F0502020204030204"/>
            </a:endParaRPr>
          </a:p>
          <a:p>
            <a:pPr>
              <a:buChar char="•"/>
            </a:pPr>
            <a:endParaRPr lang="en-US" sz="3200">
              <a:cs typeface="Arial"/>
            </a:endParaRPr>
          </a:p>
          <a:p>
            <a:pPr>
              <a:buChar char="•"/>
            </a:pPr>
            <a:r>
              <a:rPr lang="en-US" sz="3200">
                <a:cs typeface="Arial"/>
              </a:rPr>
              <a:t>Students know exactly what they're going to get​</a:t>
            </a:r>
            <a:endParaRPr lang="en-US">
              <a:cs typeface="Calibri"/>
            </a:endParaRPr>
          </a:p>
          <a:p>
            <a:pPr>
              <a:buChar char="•"/>
            </a:pPr>
            <a:endParaRPr lang="en-US" sz="3200">
              <a:cs typeface="Arial"/>
            </a:endParaRPr>
          </a:p>
          <a:p>
            <a:pPr>
              <a:buChar char="•"/>
            </a:pPr>
            <a:r>
              <a:rPr lang="en-US" sz="3200">
                <a:cs typeface="Arial"/>
              </a:rPr>
              <a:t>Example: </a:t>
            </a:r>
            <a:r>
              <a:rPr lang="en-US" sz="3200">
                <a:solidFill>
                  <a:srgbClr val="0563C1"/>
                </a:solidFill>
                <a:cs typeface="Arial"/>
                <a:hlinkClick r:id="rId4"/>
              </a:rPr>
              <a:t>Program of Study</a:t>
            </a:r>
            <a:r>
              <a:rPr lang="en-US" sz="3200">
                <a:cs typeface="Arial"/>
              </a:rPr>
              <a:t>​</a:t>
            </a:r>
          </a:p>
        </p:txBody>
      </p:sp>
    </p:spTree>
    <p:extLst>
      <p:ext uri="{BB962C8B-B14F-4D97-AF65-F5344CB8AC3E}">
        <p14:creationId xmlns:p14="http://schemas.microsoft.com/office/powerpoint/2010/main" val="3536986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3BAC08E7-AC4A-7583-9D00-AB59D2D5FC8E}"/>
              </a:ext>
            </a:extLst>
          </p:cNvPr>
          <p:cNvPicPr>
            <a:picLocks noChangeAspect="1"/>
          </p:cNvPicPr>
          <p:nvPr/>
        </p:nvPicPr>
        <p:blipFill>
          <a:blip r:embed="rId3"/>
          <a:stretch>
            <a:fillRect/>
          </a:stretch>
        </p:blipFill>
        <p:spPr>
          <a:xfrm>
            <a:off x="69726" y="583329"/>
            <a:ext cx="6250889" cy="5870635"/>
          </a:xfrm>
          <a:prstGeom prst="rect">
            <a:avLst/>
          </a:prstGeom>
        </p:spPr>
      </p:pic>
      <p:pic>
        <p:nvPicPr>
          <p:cNvPr id="5" name="Picture 5" descr="A picture containing text, indoor, screenshot&#10;&#10;Description automatically generated">
            <a:extLst>
              <a:ext uri="{FF2B5EF4-FFF2-40B4-BE49-F238E27FC236}">
                <a16:creationId xmlns:a16="http://schemas.microsoft.com/office/drawing/2014/main" id="{CCAE33E0-9DC0-4DE2-5894-4F253F091E73}"/>
              </a:ext>
            </a:extLst>
          </p:cNvPr>
          <p:cNvPicPr>
            <a:picLocks noChangeAspect="1"/>
          </p:cNvPicPr>
          <p:nvPr/>
        </p:nvPicPr>
        <p:blipFill>
          <a:blip r:embed="rId4"/>
          <a:stretch>
            <a:fillRect/>
          </a:stretch>
        </p:blipFill>
        <p:spPr>
          <a:xfrm>
            <a:off x="6804211" y="2248649"/>
            <a:ext cx="4948517" cy="3544041"/>
          </a:xfrm>
          <a:prstGeom prst="rect">
            <a:avLst/>
          </a:prstGeom>
        </p:spPr>
      </p:pic>
      <p:pic>
        <p:nvPicPr>
          <p:cNvPr id="6" name="Picture 7">
            <a:extLst>
              <a:ext uri="{FF2B5EF4-FFF2-40B4-BE49-F238E27FC236}">
                <a16:creationId xmlns:a16="http://schemas.microsoft.com/office/drawing/2014/main" id="{E6442479-48B1-9207-9285-5AE5C7D71E99}"/>
              </a:ext>
            </a:extLst>
          </p:cNvPr>
          <p:cNvPicPr>
            <a:picLocks noChangeAspect="1"/>
          </p:cNvPicPr>
          <p:nvPr/>
        </p:nvPicPr>
        <p:blipFill>
          <a:blip r:embed="rId5"/>
          <a:stretch>
            <a:fillRect/>
          </a:stretch>
        </p:blipFill>
        <p:spPr>
          <a:xfrm>
            <a:off x="8041341" y="586100"/>
            <a:ext cx="3612776" cy="997260"/>
          </a:xfrm>
          <a:prstGeom prst="rect">
            <a:avLst/>
          </a:prstGeom>
        </p:spPr>
      </p:pic>
    </p:spTree>
    <p:extLst>
      <p:ext uri="{BB962C8B-B14F-4D97-AF65-F5344CB8AC3E}">
        <p14:creationId xmlns:p14="http://schemas.microsoft.com/office/powerpoint/2010/main" val="2810559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Why College?</a:t>
            </a:r>
          </a:p>
        </p:txBody>
      </p:sp>
      <p:sp>
        <p:nvSpPr>
          <p:cNvPr id="3" name="Content Placeholder 2"/>
          <p:cNvSpPr>
            <a:spLocks noGrp="1"/>
          </p:cNvSpPr>
          <p:nvPr>
            <p:ph idx="1"/>
          </p:nvPr>
        </p:nvSpPr>
        <p:spPr>
          <a:xfrm>
            <a:off x="6090574" y="801866"/>
            <a:ext cx="5306084" cy="5230634"/>
          </a:xfrm>
        </p:spPr>
        <p:txBody>
          <a:bodyPr anchor="ctr">
            <a:normAutofit/>
          </a:bodyPr>
          <a:lstStyle/>
          <a:p>
            <a:endParaRPr lang="en-US" sz="3200">
              <a:solidFill>
                <a:srgbClr val="000000"/>
              </a:solidFill>
              <a:cs typeface="Calibri"/>
            </a:endParaRPr>
          </a:p>
          <a:p>
            <a:endParaRPr lang="en-US" sz="3200">
              <a:solidFill>
                <a:srgbClr val="000000"/>
              </a:solidFill>
              <a:cs typeface="Calibri"/>
            </a:endParaRPr>
          </a:p>
        </p:txBody>
      </p:sp>
      <p:sp>
        <p:nvSpPr>
          <p:cNvPr id="4" name="TextBox 3">
            <a:extLst>
              <a:ext uri="{FF2B5EF4-FFF2-40B4-BE49-F238E27FC236}">
                <a16:creationId xmlns:a16="http://schemas.microsoft.com/office/drawing/2014/main" id="{7A989A8D-5924-4B57-9584-64C19C9A087A}"/>
              </a:ext>
            </a:extLst>
          </p:cNvPr>
          <p:cNvSpPr txBox="1"/>
          <p:nvPr/>
        </p:nvSpPr>
        <p:spPr>
          <a:xfrm>
            <a:off x="6675120" y="896112"/>
            <a:ext cx="516940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a:solidFill>
                  <a:srgbClr val="000000"/>
                </a:solidFill>
                <a:cs typeface="Calibri"/>
              </a:rPr>
              <a:t>Range of programs: 5,000 programs across 200-plus areas of study</a:t>
            </a:r>
            <a:endParaRPr lang="en-US"/>
          </a:p>
          <a:p>
            <a:pPr marL="457200" indent="-457200">
              <a:buFont typeface="Arial"/>
              <a:buChar char="•"/>
            </a:pPr>
            <a:r>
              <a:rPr lang="en-US" sz="3200">
                <a:solidFill>
                  <a:srgbClr val="000000"/>
                </a:solidFill>
                <a:ea typeface="+mn-lt"/>
                <a:cs typeface="+mn-lt"/>
              </a:rPr>
              <a:t>Flexible delivery options – prep programs, bridge programs, university transfer agreements</a:t>
            </a:r>
          </a:p>
          <a:p>
            <a:pPr marL="457200" indent="-457200">
              <a:buFont typeface="Arial"/>
              <a:buChar char="•"/>
            </a:pPr>
            <a:r>
              <a:rPr lang="en-US" sz="3200">
                <a:solidFill>
                  <a:srgbClr val="000000"/>
                </a:solidFill>
                <a:ea typeface="+mn-lt"/>
                <a:cs typeface="+mn-lt"/>
              </a:rPr>
              <a:t>Flexible start dates (Sept. Jan. May)</a:t>
            </a:r>
            <a:endParaRPr lang="en-US">
              <a:cs typeface="Calibri" panose="020F0502020204030204"/>
            </a:endParaRPr>
          </a:p>
        </p:txBody>
      </p:sp>
    </p:spTree>
    <p:extLst>
      <p:ext uri="{BB962C8B-B14F-4D97-AF65-F5344CB8AC3E}">
        <p14:creationId xmlns:p14="http://schemas.microsoft.com/office/powerpoint/2010/main" val="2498906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Why College?</a:t>
            </a:r>
          </a:p>
        </p:txBody>
      </p:sp>
      <p:sp>
        <p:nvSpPr>
          <p:cNvPr id="3" name="Content Placeholder 2"/>
          <p:cNvSpPr>
            <a:spLocks noGrp="1"/>
          </p:cNvSpPr>
          <p:nvPr>
            <p:ph idx="1"/>
          </p:nvPr>
        </p:nvSpPr>
        <p:spPr>
          <a:xfrm>
            <a:off x="6090574" y="801866"/>
            <a:ext cx="5306084" cy="5230634"/>
          </a:xfrm>
        </p:spPr>
        <p:txBody>
          <a:bodyPr anchor="ctr">
            <a:normAutofit/>
          </a:bodyPr>
          <a:lstStyle/>
          <a:p>
            <a:endParaRPr lang="en-US" sz="3200">
              <a:solidFill>
                <a:srgbClr val="000000"/>
              </a:solidFill>
              <a:cs typeface="Calibri"/>
            </a:endParaRPr>
          </a:p>
          <a:p>
            <a:endParaRPr lang="en-US" sz="3200">
              <a:solidFill>
                <a:srgbClr val="000000"/>
              </a:solidFill>
              <a:cs typeface="Calibri"/>
            </a:endParaRPr>
          </a:p>
        </p:txBody>
      </p:sp>
      <p:sp>
        <p:nvSpPr>
          <p:cNvPr id="4" name="TextBox 3">
            <a:extLst>
              <a:ext uri="{FF2B5EF4-FFF2-40B4-BE49-F238E27FC236}">
                <a16:creationId xmlns:a16="http://schemas.microsoft.com/office/drawing/2014/main" id="{7A989A8D-5924-4B57-9584-64C19C9A087A}"/>
              </a:ext>
            </a:extLst>
          </p:cNvPr>
          <p:cNvSpPr txBox="1"/>
          <p:nvPr/>
        </p:nvSpPr>
        <p:spPr>
          <a:xfrm>
            <a:off x="6675120" y="896112"/>
            <a:ext cx="516940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panose="020F0502020204030204"/>
              </a:rPr>
              <a:t>Flexible Pathways</a:t>
            </a:r>
          </a:p>
          <a:p>
            <a:pPr marL="457200" indent="-457200">
              <a:buFont typeface="Arial"/>
              <a:buChar char="•"/>
            </a:pPr>
            <a:r>
              <a:rPr lang="en-US" sz="3200">
                <a:cs typeface="Calibri" panose="020F0502020204030204"/>
              </a:rPr>
              <a:t>60,000 students transfer each year </a:t>
            </a:r>
            <a:r>
              <a:rPr lang="en-US" sz="3200" u="sng">
                <a:cs typeface="Calibri" panose="020F0502020204030204"/>
              </a:rPr>
              <a:t>in Ontario</a:t>
            </a:r>
            <a:endParaRPr lang="en-US" sz="3200">
              <a:cs typeface="Calibri" panose="020F0502020204030204"/>
            </a:endParaRPr>
          </a:p>
          <a:p>
            <a:pPr marL="457200" indent="-457200">
              <a:buFont typeface="Arial"/>
              <a:buChar char="•"/>
            </a:pPr>
            <a:r>
              <a:rPr lang="en-US" sz="3200">
                <a:cs typeface="Calibri" panose="020F0502020204030204"/>
              </a:rPr>
              <a:t>Numerous opportunities to move from college to university</a:t>
            </a:r>
            <a:endParaRPr lang="en-US" sz="3200" u="sng">
              <a:cs typeface="Calibri" panose="020F0502020204030204"/>
            </a:endParaRPr>
          </a:p>
          <a:p>
            <a:pPr marL="457200" indent="-457200">
              <a:buFont typeface="Arial"/>
              <a:buChar char="•"/>
            </a:pPr>
            <a:r>
              <a:rPr lang="en-US" sz="3200">
                <a:cs typeface="Calibri" panose="020F0502020204030204"/>
                <a:hlinkClick r:id="rId4"/>
              </a:rPr>
              <a:t>www.ontransfer.ca</a:t>
            </a:r>
            <a:r>
              <a:rPr lang="en-US" sz="3200">
                <a:cs typeface="Calibri" panose="020F0502020204030204"/>
              </a:rPr>
              <a:t> or information on college sites</a:t>
            </a:r>
          </a:p>
        </p:txBody>
      </p:sp>
    </p:spTree>
    <p:extLst>
      <p:ext uri="{BB962C8B-B14F-4D97-AF65-F5344CB8AC3E}">
        <p14:creationId xmlns:p14="http://schemas.microsoft.com/office/powerpoint/2010/main" val="1147122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College Programming</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3200">
                <a:solidFill>
                  <a:srgbClr val="000000"/>
                </a:solidFill>
              </a:rPr>
              <a:t>&lt; 1 year certificate programs</a:t>
            </a:r>
            <a:endParaRPr lang="en-US" sz="3200">
              <a:solidFill>
                <a:srgbClr val="000000"/>
              </a:solidFill>
              <a:cs typeface="Calibri"/>
            </a:endParaRPr>
          </a:p>
          <a:p>
            <a:r>
              <a:rPr lang="en-US" sz="3200">
                <a:solidFill>
                  <a:srgbClr val="000000"/>
                </a:solidFill>
                <a:cs typeface="Calibri"/>
              </a:rPr>
              <a:t>2 –3 year diploma programs</a:t>
            </a:r>
          </a:p>
          <a:p>
            <a:r>
              <a:rPr lang="en-US" sz="3200">
                <a:solidFill>
                  <a:srgbClr val="000000"/>
                </a:solidFill>
                <a:cs typeface="Calibri"/>
              </a:rPr>
              <a:t>Applied Degree programs</a:t>
            </a:r>
          </a:p>
          <a:p>
            <a:r>
              <a:rPr lang="en-US" sz="3200">
                <a:solidFill>
                  <a:srgbClr val="000000"/>
                </a:solidFill>
                <a:cs typeface="Calibri"/>
              </a:rPr>
              <a:t>Collaborative Degree Programs</a:t>
            </a:r>
          </a:p>
          <a:p>
            <a:r>
              <a:rPr lang="en-US" sz="3200">
                <a:solidFill>
                  <a:srgbClr val="000000"/>
                </a:solidFill>
                <a:cs typeface="Calibri"/>
              </a:rPr>
              <a:t>Post-Graduate Certificate programs</a:t>
            </a:r>
          </a:p>
          <a:p>
            <a:endParaRPr lang="en-US" sz="2400">
              <a:solidFill>
                <a:srgbClr val="000000"/>
              </a:solidFill>
              <a:cs typeface="Calibri"/>
            </a:endParaRPr>
          </a:p>
        </p:txBody>
      </p:sp>
    </p:spTree>
    <p:extLst>
      <p:ext uri="{BB962C8B-B14F-4D97-AF65-F5344CB8AC3E}">
        <p14:creationId xmlns:p14="http://schemas.microsoft.com/office/powerpoint/2010/main" val="1100058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81287" y="2053640"/>
            <a:ext cx="3899198" cy="2903872"/>
          </a:xfrm>
        </p:spPr>
        <p:txBody>
          <a:bodyPr>
            <a:normAutofit/>
          </a:bodyPr>
          <a:lstStyle/>
          <a:p>
            <a:r>
              <a:rPr lang="en-US" b="1">
                <a:solidFill>
                  <a:srgbClr val="FFFFFF"/>
                </a:solidFill>
                <a:cs typeface="Calibri Light"/>
              </a:rPr>
              <a:t>Admission Requirements</a:t>
            </a:r>
            <a:br>
              <a:rPr lang="en-US">
                <a:cs typeface="Calibri Light"/>
              </a:rPr>
            </a:br>
            <a:endParaRPr lang="en-US">
              <a:solidFill>
                <a:srgbClr val="FFFFFF"/>
              </a:solidFill>
              <a:cs typeface="Calibri Light"/>
            </a:endParaRPr>
          </a:p>
        </p:txBody>
      </p:sp>
      <p:sp>
        <p:nvSpPr>
          <p:cNvPr id="3" name="Content Placeholder 2"/>
          <p:cNvSpPr>
            <a:spLocks noGrp="1"/>
          </p:cNvSpPr>
          <p:nvPr>
            <p:ph idx="1"/>
          </p:nvPr>
        </p:nvSpPr>
        <p:spPr>
          <a:xfrm>
            <a:off x="6090574" y="801866"/>
            <a:ext cx="5306084" cy="5230634"/>
          </a:xfrm>
        </p:spPr>
        <p:txBody>
          <a:bodyPr anchor="ctr">
            <a:normAutofit/>
          </a:bodyPr>
          <a:lstStyle/>
          <a:p>
            <a:r>
              <a:rPr lang="en-US" sz="3200">
                <a:cs typeface="Calibri"/>
              </a:rPr>
              <a:t>Look at Senior Level Credits – grades 11 and 12</a:t>
            </a:r>
          </a:p>
          <a:p>
            <a:r>
              <a:rPr lang="en-US" sz="3200">
                <a:solidFill>
                  <a:srgbClr val="000000"/>
                </a:solidFill>
                <a:cs typeface="Calibri"/>
              </a:rPr>
              <a:t>Diploma Programs – Cannot demand U level classes</a:t>
            </a:r>
          </a:p>
          <a:p>
            <a:r>
              <a:rPr lang="en-US" sz="3200">
                <a:solidFill>
                  <a:srgbClr val="000000"/>
                </a:solidFill>
                <a:cs typeface="Calibri"/>
              </a:rPr>
              <a:t>Some Workplace level options</a:t>
            </a:r>
          </a:p>
          <a:p>
            <a:r>
              <a:rPr lang="en-US" sz="3200">
                <a:solidFill>
                  <a:srgbClr val="000000"/>
                </a:solidFill>
                <a:cs typeface="Calibri"/>
              </a:rPr>
              <a:t>Bachelor degrees – 6 grade 12 U/M</a:t>
            </a:r>
          </a:p>
          <a:p>
            <a:endParaRPr lang="en-US" sz="2400">
              <a:solidFill>
                <a:srgbClr val="000000"/>
              </a:solidFill>
              <a:cs typeface="Calibri"/>
            </a:endParaRPr>
          </a:p>
        </p:txBody>
      </p:sp>
    </p:spTree>
    <p:extLst>
      <p:ext uri="{BB962C8B-B14F-4D97-AF65-F5344CB8AC3E}">
        <p14:creationId xmlns:p14="http://schemas.microsoft.com/office/powerpoint/2010/main" val="3867757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81287" y="2053640"/>
            <a:ext cx="3899198" cy="2903872"/>
          </a:xfrm>
        </p:spPr>
        <p:txBody>
          <a:bodyPr>
            <a:normAutofit/>
          </a:bodyPr>
          <a:lstStyle/>
          <a:p>
            <a:r>
              <a:rPr lang="en-US" b="1">
                <a:solidFill>
                  <a:srgbClr val="FFFFFF"/>
                </a:solidFill>
                <a:cs typeface="Calibri Light"/>
              </a:rPr>
              <a:t>Admission Requirements</a:t>
            </a:r>
            <a:br>
              <a:rPr lang="en-US">
                <a:cs typeface="Calibri Light"/>
              </a:rPr>
            </a:br>
            <a:endParaRPr lang="en-US">
              <a:solidFill>
                <a:srgbClr val="FFFFFF"/>
              </a:solidFill>
              <a:cs typeface="Calibri Light"/>
            </a:endParaRPr>
          </a:p>
        </p:txBody>
      </p:sp>
      <p:sp>
        <p:nvSpPr>
          <p:cNvPr id="3" name="Content Placeholder 2"/>
          <p:cNvSpPr>
            <a:spLocks noGrp="1"/>
          </p:cNvSpPr>
          <p:nvPr>
            <p:ph idx="1"/>
          </p:nvPr>
        </p:nvSpPr>
        <p:spPr>
          <a:xfrm>
            <a:off x="6090574" y="801866"/>
            <a:ext cx="5306084" cy="5230634"/>
          </a:xfrm>
        </p:spPr>
        <p:txBody>
          <a:bodyPr anchor="ctr">
            <a:normAutofit/>
          </a:bodyPr>
          <a:lstStyle/>
          <a:p>
            <a:r>
              <a:rPr lang="en-US" sz="3200" dirty="0">
                <a:cs typeface="Calibri"/>
              </a:rPr>
              <a:t>Required vs Recommended</a:t>
            </a:r>
            <a:endParaRPr lang="en-US" dirty="0"/>
          </a:p>
          <a:p>
            <a:r>
              <a:rPr lang="en-US" sz="3200" dirty="0">
                <a:solidFill>
                  <a:srgbClr val="000000"/>
                </a:solidFill>
                <a:cs typeface="Calibri"/>
              </a:rPr>
              <a:t>Grade differentials: C, M, U considered equal EXCEPT Conestoga</a:t>
            </a:r>
          </a:p>
          <a:p>
            <a:r>
              <a:rPr lang="en-US" sz="3200" dirty="0">
                <a:solidFill>
                  <a:srgbClr val="000000"/>
                </a:solidFill>
                <a:cs typeface="Calibri"/>
              </a:rPr>
              <a:t>Certain programs – auditions, portfolios, HOAE, interviews/ Questionnaire </a:t>
            </a:r>
          </a:p>
          <a:p>
            <a:endParaRPr lang="en-US" sz="3200">
              <a:solidFill>
                <a:srgbClr val="000000"/>
              </a:solidFill>
              <a:cs typeface="Calibri"/>
            </a:endParaRPr>
          </a:p>
          <a:p>
            <a:endParaRPr lang="en-US" sz="3200">
              <a:solidFill>
                <a:srgbClr val="000000"/>
              </a:solidFill>
              <a:cs typeface="Calibri"/>
            </a:endParaRPr>
          </a:p>
          <a:p>
            <a:endParaRPr lang="en-US" sz="2400">
              <a:solidFill>
                <a:srgbClr val="000000"/>
              </a:solidFill>
              <a:cs typeface="Calibri"/>
            </a:endParaRPr>
          </a:p>
        </p:txBody>
      </p:sp>
    </p:spTree>
    <p:extLst>
      <p:ext uri="{BB962C8B-B14F-4D97-AF65-F5344CB8AC3E}">
        <p14:creationId xmlns:p14="http://schemas.microsoft.com/office/powerpoint/2010/main" val="3330142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D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7DC0D639-12D1-4055-B029-BAEBE82FAB05}"/>
              </a:ext>
            </a:extLst>
          </p:cNvPr>
          <p:cNvPicPr>
            <a:picLocks noChangeAspect="1"/>
          </p:cNvPicPr>
          <p:nvPr/>
        </p:nvPicPr>
        <p:blipFill>
          <a:blip r:embed="rId3"/>
          <a:stretch>
            <a:fillRect/>
          </a:stretch>
        </p:blipFill>
        <p:spPr>
          <a:xfrm>
            <a:off x="643467" y="982176"/>
            <a:ext cx="10905066" cy="4893648"/>
          </a:xfrm>
          <a:prstGeom prst="rect">
            <a:avLst/>
          </a:prstGeom>
        </p:spPr>
      </p:pic>
    </p:spTree>
    <p:extLst>
      <p:ext uri="{BB962C8B-B14F-4D97-AF65-F5344CB8AC3E}">
        <p14:creationId xmlns:p14="http://schemas.microsoft.com/office/powerpoint/2010/main" val="128502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43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screenshot of a social media post&#10;&#10;Description generated with very high confidence">
            <a:extLst>
              <a:ext uri="{FF2B5EF4-FFF2-40B4-BE49-F238E27FC236}">
                <a16:creationId xmlns:a16="http://schemas.microsoft.com/office/drawing/2014/main" id="{66E1678C-A7E4-4819-8A74-F31B4ED40E23}"/>
              </a:ext>
            </a:extLst>
          </p:cNvPr>
          <p:cNvPicPr>
            <a:picLocks noChangeAspect="1"/>
          </p:cNvPicPr>
          <p:nvPr/>
        </p:nvPicPr>
        <p:blipFill>
          <a:blip r:embed="rId3"/>
          <a:stretch>
            <a:fillRect/>
          </a:stretch>
        </p:blipFill>
        <p:spPr>
          <a:xfrm>
            <a:off x="643467" y="995807"/>
            <a:ext cx="10905066" cy="4866385"/>
          </a:xfrm>
          <a:prstGeom prst="rect">
            <a:avLst/>
          </a:prstGeom>
        </p:spPr>
      </p:pic>
    </p:spTree>
    <p:extLst>
      <p:ext uri="{BB962C8B-B14F-4D97-AF65-F5344CB8AC3E}">
        <p14:creationId xmlns:p14="http://schemas.microsoft.com/office/powerpoint/2010/main" val="87417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0"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Subtitle 2">
            <a:extLst>
              <a:ext uri="{FF2B5EF4-FFF2-40B4-BE49-F238E27FC236}">
                <a16:creationId xmlns:a16="http://schemas.microsoft.com/office/drawing/2014/main" id="{BE469A4E-9666-4504-8986-F4C8C5724F84}"/>
              </a:ext>
            </a:extLst>
          </p:cNvPr>
          <p:cNvSpPr>
            <a:spLocks noGrp="1"/>
          </p:cNvSpPr>
          <p:nvPr>
            <p:ph type="subTitle" idx="1"/>
          </p:nvPr>
        </p:nvSpPr>
        <p:spPr>
          <a:xfrm>
            <a:off x="1524000" y="4495800"/>
            <a:ext cx="9144000" cy="762000"/>
          </a:xfrm>
        </p:spPr>
        <p:txBody>
          <a:bodyPr vert="horz" lIns="91440" tIns="45720" rIns="91440" bIns="45720" rtlCol="0" anchor="t">
            <a:normAutofit/>
          </a:bodyPr>
          <a:lstStyle/>
          <a:p>
            <a:pPr algn="l"/>
            <a:endParaRPr lang="en-CA" sz="1800">
              <a:cs typeface="Calibri"/>
            </a:endParaRPr>
          </a:p>
        </p:txBody>
      </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94B211-EE42-4339-A73B-92454032FC86}"/>
              </a:ext>
            </a:extLst>
          </p:cNvPr>
          <p:cNvSpPr>
            <a:spLocks noGrp="1"/>
          </p:cNvSpPr>
          <p:nvPr>
            <p:ph type="ctrTitle"/>
          </p:nvPr>
        </p:nvSpPr>
        <p:spPr>
          <a:xfrm>
            <a:off x="1524000" y="2776538"/>
            <a:ext cx="9144000" cy="1381188"/>
          </a:xfrm>
        </p:spPr>
        <p:txBody>
          <a:bodyPr anchor="ctr">
            <a:normAutofit/>
          </a:bodyPr>
          <a:lstStyle/>
          <a:p>
            <a:r>
              <a:rPr lang="en-US" sz="4000">
                <a:solidFill>
                  <a:schemeClr val="bg2"/>
                </a:solidFill>
                <a:hlinkClick r:id="rId3"/>
              </a:rPr>
              <a:t>WWW.TRINITYCATHOLIC.CA</a:t>
            </a:r>
            <a:r>
              <a:rPr lang="en-US" sz="4000">
                <a:solidFill>
                  <a:schemeClr val="bg2"/>
                </a:solidFill>
              </a:rPr>
              <a:t> </a:t>
            </a:r>
            <a:endParaRPr lang="en-CA" sz="4000">
              <a:solidFill>
                <a:schemeClr val="bg2"/>
              </a:solidFill>
            </a:endParaRPr>
          </a:p>
        </p:txBody>
      </p:sp>
    </p:spTree>
    <p:extLst>
      <p:ext uri="{BB962C8B-B14F-4D97-AF65-F5344CB8AC3E}">
        <p14:creationId xmlns:p14="http://schemas.microsoft.com/office/powerpoint/2010/main" val="185476066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cs typeface="Calibri Light"/>
              </a:rPr>
              <a:t>Competitive Programs</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3200" dirty="0">
                <a:solidFill>
                  <a:srgbClr val="000000"/>
                </a:solidFill>
                <a:cs typeface="Calibri"/>
              </a:rPr>
              <a:t>Definition</a:t>
            </a:r>
          </a:p>
          <a:p>
            <a:r>
              <a:rPr lang="en-US" sz="3200" dirty="0">
                <a:solidFill>
                  <a:srgbClr val="000000"/>
                </a:solidFill>
                <a:cs typeface="Calibri"/>
              </a:rPr>
              <a:t>Examples: dental hygiene, practical nursing, paramedic, massage therapy, powerline tech, aviation</a:t>
            </a:r>
          </a:p>
          <a:p>
            <a:r>
              <a:rPr lang="en-US" sz="3200" dirty="0">
                <a:solidFill>
                  <a:srgbClr val="000000"/>
                </a:solidFill>
                <a:cs typeface="Calibri"/>
              </a:rPr>
              <a:t>Caution – some have ZERO seats for high school students</a:t>
            </a:r>
          </a:p>
          <a:p>
            <a:r>
              <a:rPr lang="en-US" sz="3200" dirty="0">
                <a:solidFill>
                  <a:srgbClr val="000000"/>
                </a:solidFill>
                <a:cs typeface="Calibri"/>
              </a:rPr>
              <a:t>Prep programs</a:t>
            </a:r>
          </a:p>
          <a:p>
            <a:pPr marL="0" indent="0">
              <a:buNone/>
            </a:pPr>
            <a:endParaRPr lang="en-US" sz="2400">
              <a:solidFill>
                <a:srgbClr val="000000"/>
              </a:solidFill>
              <a:cs typeface="Calibri"/>
            </a:endParaRPr>
          </a:p>
        </p:txBody>
      </p:sp>
    </p:spTree>
    <p:extLst>
      <p:ext uri="{BB962C8B-B14F-4D97-AF65-F5344CB8AC3E}">
        <p14:creationId xmlns:p14="http://schemas.microsoft.com/office/powerpoint/2010/main" val="1129471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3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 food&#10;&#10;Description generated with very high confidence">
            <a:extLst>
              <a:ext uri="{FF2B5EF4-FFF2-40B4-BE49-F238E27FC236}">
                <a16:creationId xmlns:a16="http://schemas.microsoft.com/office/drawing/2014/main" id="{77C91D55-5456-4B08-8DC3-3899BCFA8E7E}"/>
              </a:ext>
            </a:extLst>
          </p:cNvPr>
          <p:cNvPicPr>
            <a:picLocks noChangeAspect="1"/>
          </p:cNvPicPr>
          <p:nvPr/>
        </p:nvPicPr>
        <p:blipFill>
          <a:blip r:embed="rId3"/>
          <a:stretch>
            <a:fillRect/>
          </a:stretch>
        </p:blipFill>
        <p:spPr>
          <a:xfrm>
            <a:off x="643467" y="1336590"/>
            <a:ext cx="10905066" cy="4184819"/>
          </a:xfrm>
          <a:prstGeom prst="rect">
            <a:avLst/>
          </a:prstGeom>
        </p:spPr>
      </p:pic>
    </p:spTree>
    <p:extLst>
      <p:ext uri="{BB962C8B-B14F-4D97-AF65-F5344CB8AC3E}">
        <p14:creationId xmlns:p14="http://schemas.microsoft.com/office/powerpoint/2010/main" val="3796126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cs typeface="Calibri Light"/>
              </a:rPr>
              <a:t>Costs?</a:t>
            </a:r>
          </a:p>
        </p:txBody>
      </p:sp>
      <p:sp>
        <p:nvSpPr>
          <p:cNvPr id="3" name="Content Placeholder 2"/>
          <p:cNvSpPr>
            <a:spLocks noGrp="1"/>
          </p:cNvSpPr>
          <p:nvPr>
            <p:ph idx="1"/>
          </p:nvPr>
        </p:nvSpPr>
        <p:spPr>
          <a:xfrm>
            <a:off x="6090574" y="407419"/>
            <a:ext cx="5781213" cy="6324327"/>
          </a:xfrm>
        </p:spPr>
        <p:txBody>
          <a:bodyPr anchor="ctr">
            <a:normAutofit lnSpcReduction="10000"/>
          </a:bodyPr>
          <a:lstStyle/>
          <a:p>
            <a:r>
              <a:rPr lang="en-US" sz="3200">
                <a:solidFill>
                  <a:srgbClr val="000000"/>
                </a:solidFill>
              </a:rPr>
              <a:t>Average cost of tuition and compulsory fees for one year:</a:t>
            </a:r>
          </a:p>
          <a:p>
            <a:pPr>
              <a:buFont typeface="Wingdings"/>
              <a:buChar char="v"/>
            </a:pPr>
            <a:r>
              <a:rPr lang="en-US" sz="4000">
                <a:ea typeface="+mn-lt"/>
                <a:cs typeface="+mn-lt"/>
              </a:rPr>
              <a:t>Diploma Program - $4,200</a:t>
            </a:r>
            <a:endParaRPr lang="en-US" sz="4000">
              <a:cs typeface="Calibri" panose="020F0502020204030204"/>
            </a:endParaRPr>
          </a:p>
          <a:p>
            <a:pPr>
              <a:buFont typeface="Wingdings"/>
              <a:buChar char="v"/>
            </a:pPr>
            <a:r>
              <a:rPr lang="en-US" sz="4000">
                <a:ea typeface="+mn-lt"/>
                <a:cs typeface="+mn-lt"/>
              </a:rPr>
              <a:t>Certificate Program - $4,200</a:t>
            </a:r>
          </a:p>
          <a:p>
            <a:pPr>
              <a:buFont typeface="Wingdings"/>
              <a:buChar char="v"/>
            </a:pPr>
            <a:r>
              <a:rPr lang="en-US" sz="4000">
                <a:ea typeface="+mn-lt"/>
                <a:cs typeface="+mn-lt"/>
              </a:rPr>
              <a:t>Graduate Certificate Programs - $5,500</a:t>
            </a:r>
            <a:endParaRPr lang="en-US" sz="4000">
              <a:cs typeface="Calibri" panose="020F0502020204030204"/>
            </a:endParaRPr>
          </a:p>
          <a:p>
            <a:pPr>
              <a:buFont typeface="Wingdings"/>
              <a:buChar char="v"/>
            </a:pPr>
            <a:r>
              <a:rPr lang="en-US" sz="4000">
                <a:ea typeface="+mn-lt"/>
                <a:cs typeface="+mn-lt"/>
              </a:rPr>
              <a:t>Bachelor’s Degree Programs - $8,000</a:t>
            </a:r>
            <a:endParaRPr lang="en-US" sz="4000">
              <a:cs typeface="Calibri" panose="020F0502020204030204"/>
            </a:endParaRPr>
          </a:p>
          <a:p>
            <a:pPr>
              <a:buFont typeface="Arial"/>
              <a:buChar char="•"/>
            </a:pPr>
            <a:r>
              <a:rPr lang="en-US" sz="3200">
                <a:cs typeface="Calibri" panose="020F0502020204030204"/>
              </a:rPr>
              <a:t>Other costs - $2,000 (include textbooks, supplies, coop fees)</a:t>
            </a:r>
          </a:p>
          <a:p>
            <a:pPr marL="0" indent="0">
              <a:buNone/>
            </a:pPr>
            <a:endParaRPr lang="en-US" sz="2400">
              <a:solidFill>
                <a:srgbClr val="000000"/>
              </a:solidFill>
              <a:cs typeface="Calibri"/>
            </a:endParaRPr>
          </a:p>
        </p:txBody>
      </p:sp>
    </p:spTree>
    <p:extLst>
      <p:ext uri="{BB962C8B-B14F-4D97-AF65-F5344CB8AC3E}">
        <p14:creationId xmlns:p14="http://schemas.microsoft.com/office/powerpoint/2010/main" val="1494849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Application</a:t>
            </a:r>
            <a:endParaRPr lang="en-US" b="1">
              <a:solidFill>
                <a:srgbClr val="FFFFFF"/>
              </a:solidFill>
              <a:cs typeface="Calibri Light"/>
            </a:endParaRPr>
          </a:p>
        </p:txBody>
      </p:sp>
      <p:sp>
        <p:nvSpPr>
          <p:cNvPr id="3" name="Content Placeholder 2"/>
          <p:cNvSpPr>
            <a:spLocks noGrp="1"/>
          </p:cNvSpPr>
          <p:nvPr>
            <p:ph idx="1"/>
          </p:nvPr>
        </p:nvSpPr>
        <p:spPr>
          <a:xfrm>
            <a:off x="6090574" y="801866"/>
            <a:ext cx="5915684" cy="5858163"/>
          </a:xfrm>
        </p:spPr>
        <p:txBody>
          <a:bodyPr anchor="ctr">
            <a:normAutofit/>
          </a:bodyPr>
          <a:lstStyle/>
          <a:p>
            <a:r>
              <a:rPr lang="en-US" sz="3600" dirty="0">
                <a:solidFill>
                  <a:srgbClr val="000000"/>
                </a:solidFill>
                <a:cs typeface="Calibri"/>
              </a:rPr>
              <a:t>Equal Consideration Date – Feb. 1st</a:t>
            </a:r>
          </a:p>
          <a:p>
            <a:r>
              <a:rPr lang="en-US" sz="3600" u="sng" dirty="0">
                <a:solidFill>
                  <a:srgbClr val="000000"/>
                </a:solidFill>
                <a:cs typeface="Calibri"/>
              </a:rPr>
              <a:t>Nov. 1st – Earliest Offer Date</a:t>
            </a:r>
          </a:p>
          <a:p>
            <a:r>
              <a:rPr lang="en-US" sz="3600" dirty="0">
                <a:solidFill>
                  <a:srgbClr val="000000"/>
                </a:solidFill>
                <a:cs typeface="Calibri"/>
              </a:rPr>
              <a:t>$110.00 to apply – 5 choices; up to 3 per school</a:t>
            </a:r>
          </a:p>
          <a:p>
            <a:r>
              <a:rPr lang="en-US" sz="3600" dirty="0">
                <a:solidFill>
                  <a:srgbClr val="000000"/>
                </a:solidFill>
                <a:cs typeface="Calibri"/>
              </a:rPr>
              <a:t>Must confirm by May 1st </a:t>
            </a:r>
          </a:p>
          <a:p>
            <a:r>
              <a:rPr lang="en-US" sz="3600" dirty="0">
                <a:solidFill>
                  <a:srgbClr val="000000"/>
                </a:solidFill>
                <a:cs typeface="Calibri"/>
              </a:rPr>
              <a:t>Application linked to OSAP</a:t>
            </a:r>
          </a:p>
        </p:txBody>
      </p:sp>
    </p:spTree>
    <p:extLst>
      <p:ext uri="{BB962C8B-B14F-4D97-AF65-F5344CB8AC3E}">
        <p14:creationId xmlns:p14="http://schemas.microsoft.com/office/powerpoint/2010/main" val="3889832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RESEARCH!</a:t>
            </a:r>
            <a:endParaRPr lang="en-US" b="1">
              <a:solidFill>
                <a:srgbClr val="FFFFFF"/>
              </a:solidFill>
              <a:cs typeface="Calibri Light"/>
            </a:endParaRPr>
          </a:p>
        </p:txBody>
      </p:sp>
      <p:sp>
        <p:nvSpPr>
          <p:cNvPr id="3" name="Content Placeholder 2"/>
          <p:cNvSpPr>
            <a:spLocks noGrp="1"/>
          </p:cNvSpPr>
          <p:nvPr>
            <p:ph idx="1"/>
          </p:nvPr>
        </p:nvSpPr>
        <p:spPr>
          <a:xfrm>
            <a:off x="6090574" y="801866"/>
            <a:ext cx="5306084" cy="5230634"/>
          </a:xfrm>
        </p:spPr>
        <p:txBody>
          <a:bodyPr anchor="ctr">
            <a:normAutofit/>
          </a:bodyPr>
          <a:lstStyle/>
          <a:p>
            <a:r>
              <a:rPr lang="en-US" sz="3600" dirty="0">
                <a:solidFill>
                  <a:srgbClr val="000000"/>
                </a:solidFill>
              </a:rPr>
              <a:t>OPEN HOUSES!  Fall and Spring opportunities.</a:t>
            </a:r>
            <a:endParaRPr lang="en-US" sz="3600" dirty="0">
              <a:solidFill>
                <a:srgbClr val="000000"/>
              </a:solidFill>
              <a:cs typeface="Calibri"/>
            </a:endParaRPr>
          </a:p>
          <a:p>
            <a:r>
              <a:rPr lang="en-US" sz="3600" dirty="0">
                <a:solidFill>
                  <a:srgbClr val="000000"/>
                </a:solidFill>
                <a:cs typeface="Calibri"/>
              </a:rPr>
              <a:t>Oct/ Nov Liaison Visits</a:t>
            </a:r>
          </a:p>
          <a:p>
            <a:r>
              <a:rPr lang="en-US" sz="3600" dirty="0">
                <a:solidFill>
                  <a:srgbClr val="000000"/>
                </a:solidFill>
                <a:cs typeface="Calibri"/>
              </a:rPr>
              <a:t>College Panel Night!</a:t>
            </a:r>
          </a:p>
          <a:p>
            <a:r>
              <a:rPr lang="en-US" sz="3600" dirty="0">
                <a:solidFill>
                  <a:srgbClr val="000000"/>
                </a:solidFill>
                <a:cs typeface="Calibri"/>
              </a:rPr>
              <a:t>Campus Tours/ Visits</a:t>
            </a:r>
          </a:p>
          <a:p>
            <a:r>
              <a:rPr lang="en-US" sz="3600" dirty="0">
                <a:solidFill>
                  <a:srgbClr val="000000"/>
                </a:solidFill>
                <a:ea typeface="+mn-lt"/>
                <a:cs typeface="+mn-lt"/>
              </a:rPr>
              <a:t>Academic Advisors/ Recruitment Appts</a:t>
            </a:r>
            <a:endParaRPr lang="en-US" sz="3600">
              <a:solidFill>
                <a:srgbClr val="000000"/>
              </a:solidFill>
              <a:ea typeface="+mn-lt"/>
              <a:cs typeface="+mn-lt"/>
            </a:endParaRPr>
          </a:p>
          <a:p>
            <a:r>
              <a:rPr lang="en-US" sz="3600" dirty="0">
                <a:solidFill>
                  <a:srgbClr val="000000"/>
                </a:solidFill>
                <a:cs typeface="Calibri"/>
              </a:rPr>
              <a:t>CIP events (College Fairs)</a:t>
            </a:r>
          </a:p>
        </p:txBody>
      </p:sp>
    </p:spTree>
    <p:extLst>
      <p:ext uri="{BB962C8B-B14F-4D97-AF65-F5344CB8AC3E}">
        <p14:creationId xmlns:p14="http://schemas.microsoft.com/office/powerpoint/2010/main" val="999793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raphical user interface, text, application, chat or text message&#10;&#10;Description automatically generated">
            <a:extLst>
              <a:ext uri="{FF2B5EF4-FFF2-40B4-BE49-F238E27FC236}">
                <a16:creationId xmlns:a16="http://schemas.microsoft.com/office/drawing/2014/main" id="{FA066A33-BE6D-A3B0-B1DD-88149A00B4FB}"/>
              </a:ext>
            </a:extLst>
          </p:cNvPr>
          <p:cNvPicPr>
            <a:picLocks noChangeAspect="1"/>
          </p:cNvPicPr>
          <p:nvPr/>
        </p:nvPicPr>
        <p:blipFill rotWithShape="1">
          <a:blip r:embed="rId2"/>
          <a:srcRect l="18700" r="4928" b="1"/>
          <a:stretch/>
        </p:blipFill>
        <p:spPr>
          <a:xfrm>
            <a:off x="457200" y="457200"/>
            <a:ext cx="11277600" cy="5943600"/>
          </a:xfrm>
          <a:prstGeom prst="rect">
            <a:avLst/>
          </a:prstGeom>
        </p:spPr>
      </p:pic>
    </p:spTree>
    <p:extLst>
      <p:ext uri="{BB962C8B-B14F-4D97-AF65-F5344CB8AC3E}">
        <p14:creationId xmlns:p14="http://schemas.microsoft.com/office/powerpoint/2010/main" val="764081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788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F3E890-714E-60F1-DC1E-FF06F2FC0C0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a:solidFill>
                  <a:srgbClr val="FFFFFF"/>
                </a:solidFill>
              </a:rPr>
              <a:t>College Mondays</a:t>
            </a:r>
          </a:p>
        </p:txBody>
      </p:sp>
      <p:pic>
        <p:nvPicPr>
          <p:cNvPr id="5" name="Picture 5" descr="Graphical user interface, website&#10;&#10;Description automatically generated">
            <a:extLst>
              <a:ext uri="{FF2B5EF4-FFF2-40B4-BE49-F238E27FC236}">
                <a16:creationId xmlns:a16="http://schemas.microsoft.com/office/drawing/2014/main" id="{9DDBAB5C-ED8A-CD22-3929-3EF5B410C5BE}"/>
              </a:ext>
            </a:extLst>
          </p:cNvPr>
          <p:cNvPicPr>
            <a:picLocks noGrp="1" noChangeAspect="1"/>
          </p:cNvPicPr>
          <p:nvPr>
            <p:ph idx="1"/>
          </p:nvPr>
        </p:nvPicPr>
        <p:blipFill rotWithShape="1">
          <a:blip r:embed="rId2"/>
          <a:srcRect t="12820" r="1" b="1"/>
          <a:stretch/>
        </p:blipFill>
        <p:spPr>
          <a:xfrm>
            <a:off x="327547" y="321733"/>
            <a:ext cx="7058306" cy="4107392"/>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6D9089-8A9C-3FAB-0ACF-39771D8F0AA0}"/>
              </a:ext>
            </a:extLst>
          </p:cNvPr>
          <p:cNvSpPr txBox="1"/>
          <p:nvPr/>
        </p:nvSpPr>
        <p:spPr>
          <a:xfrm>
            <a:off x="7717592" y="917725"/>
            <a:ext cx="3944284" cy="5464271"/>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3600" b="1">
                <a:solidFill>
                  <a:srgbClr val="FFFFFF"/>
                </a:solidFill>
              </a:rPr>
              <a:t>Held every Monday in November</a:t>
            </a:r>
            <a:endParaRPr lang="en-US" sz="3600" b="1">
              <a:solidFill>
                <a:srgbClr val="FFFFFF"/>
              </a:solidFill>
              <a:cs typeface="Calibri"/>
            </a:endParaRPr>
          </a:p>
          <a:p>
            <a:pPr marL="285750" indent="-228600">
              <a:lnSpc>
                <a:spcPct val="90000"/>
              </a:lnSpc>
              <a:spcAft>
                <a:spcPts val="600"/>
              </a:spcAft>
              <a:buFont typeface="Arial" panose="020B0604020202020204" pitchFamily="34" charset="0"/>
              <a:buChar char="•"/>
            </a:pPr>
            <a:r>
              <a:rPr lang="en-US" sz="3600" b="1">
                <a:solidFill>
                  <a:srgbClr val="FFFFFF"/>
                </a:solidFill>
              </a:rPr>
              <a:t>5 – 6 p.m.</a:t>
            </a:r>
            <a:endParaRPr lang="en-US" sz="3600" b="1">
              <a:solidFill>
                <a:srgbClr val="FFFFFF"/>
              </a:solidFill>
              <a:cs typeface="Calibri"/>
            </a:endParaRPr>
          </a:p>
          <a:p>
            <a:pPr marL="285750" indent="-228600">
              <a:lnSpc>
                <a:spcPct val="90000"/>
              </a:lnSpc>
              <a:spcAft>
                <a:spcPts val="600"/>
              </a:spcAft>
              <a:buFont typeface="Arial" panose="020B0604020202020204" pitchFamily="34" charset="0"/>
              <a:buChar char="•"/>
            </a:pPr>
            <a:r>
              <a:rPr lang="en-US" sz="3600" b="1">
                <a:solidFill>
                  <a:srgbClr val="FFFFFF"/>
                </a:solidFill>
              </a:rPr>
              <a:t>Select date based on Colleges you are interested in</a:t>
            </a:r>
            <a:endParaRPr lang="en-US" sz="3600" b="1">
              <a:solidFill>
                <a:srgbClr val="FFFFFF"/>
              </a:solidFill>
              <a:cs typeface="Calibri"/>
            </a:endParaRPr>
          </a:p>
          <a:p>
            <a:pPr marL="285750" indent="-228600">
              <a:lnSpc>
                <a:spcPct val="90000"/>
              </a:lnSpc>
              <a:spcAft>
                <a:spcPts val="600"/>
              </a:spcAft>
              <a:buFont typeface="Arial" panose="020B0604020202020204" pitchFamily="34" charset="0"/>
              <a:buChar char="•"/>
            </a:pPr>
            <a:r>
              <a:rPr lang="en-US" sz="3600" b="1">
                <a:solidFill>
                  <a:srgbClr val="FFFFFF"/>
                </a:solidFill>
              </a:rPr>
              <a:t>Program and Admission information</a:t>
            </a:r>
            <a:endParaRPr lang="en-US" sz="3600" b="1">
              <a:solidFill>
                <a:srgbClr val="FFFFFF"/>
              </a:solidFill>
              <a:cs typeface="Calibri"/>
            </a:endParaRPr>
          </a:p>
          <a:p>
            <a:pPr indent="-228600">
              <a:lnSpc>
                <a:spcPct val="90000"/>
              </a:lnSpc>
              <a:spcAft>
                <a:spcPts val="600"/>
              </a:spcAft>
              <a:buFont typeface="Arial" panose="020B0604020202020204" pitchFamily="34" charset="0"/>
              <a:buChar char="•"/>
            </a:pPr>
            <a:endParaRPr lang="en-US" sz="2000">
              <a:solidFill>
                <a:srgbClr val="FFFFFF"/>
              </a:solidFill>
            </a:endParaRPr>
          </a:p>
          <a:p>
            <a:pPr indent="-228600">
              <a:lnSpc>
                <a:spcPct val="90000"/>
              </a:lnSpc>
              <a:spcAft>
                <a:spcPts val="600"/>
              </a:spcAft>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3490013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Resources</a:t>
            </a:r>
            <a:endParaRPr lang="en-US" b="1">
              <a:solidFill>
                <a:srgbClr val="FFFFFF"/>
              </a:solidFill>
              <a:cs typeface="Calibri Light"/>
            </a:endParaRPr>
          </a:p>
        </p:txBody>
      </p:sp>
      <p:sp>
        <p:nvSpPr>
          <p:cNvPr id="3" name="Content Placeholder 2"/>
          <p:cNvSpPr>
            <a:spLocks noGrp="1"/>
          </p:cNvSpPr>
          <p:nvPr>
            <p:ph idx="1"/>
          </p:nvPr>
        </p:nvSpPr>
        <p:spPr>
          <a:xfrm>
            <a:off x="5859665" y="801866"/>
            <a:ext cx="6068083" cy="5750179"/>
          </a:xfrm>
        </p:spPr>
        <p:txBody>
          <a:bodyPr anchor="ctr">
            <a:normAutofit fontScale="92500" lnSpcReduction="10000"/>
          </a:bodyPr>
          <a:lstStyle/>
          <a:p>
            <a:pPr marL="0" indent="0">
              <a:buNone/>
            </a:pPr>
            <a:endParaRPr lang="en-US" sz="3200">
              <a:solidFill>
                <a:srgbClr val="000000"/>
              </a:solidFill>
              <a:cs typeface="Calibri"/>
            </a:endParaRPr>
          </a:p>
          <a:p>
            <a:pPr marL="0" indent="0">
              <a:buNone/>
            </a:pPr>
            <a:r>
              <a:rPr lang="en-US" sz="3200" b="1">
                <a:ea typeface="+mn-lt"/>
                <a:cs typeface="+mn-lt"/>
              </a:rPr>
              <a:t>College Pathway</a:t>
            </a:r>
            <a:br>
              <a:rPr lang="en-US" sz="2400" b="1">
                <a:ea typeface="+mn-lt"/>
                <a:cs typeface="+mn-lt"/>
              </a:rPr>
            </a:br>
            <a:r>
              <a:rPr lang="en-US" sz="2400" b="1">
                <a:ea typeface="+mn-lt"/>
                <a:cs typeface="+mn-lt"/>
              </a:rPr>
              <a:t> </a:t>
            </a:r>
            <a:r>
              <a:rPr lang="en-US" sz="2400">
                <a:ea typeface="+mn-lt"/>
                <a:cs typeface="+mn-lt"/>
                <a:hlinkClick r:id="rId4"/>
              </a:rPr>
              <a:t>www.ontariocolleges.ca</a:t>
            </a:r>
            <a:r>
              <a:rPr lang="en-US" sz="2400">
                <a:ea typeface="+mn-lt"/>
                <a:cs typeface="+mn-lt"/>
              </a:rPr>
              <a:t> – Ontario college programs </a:t>
            </a:r>
            <a:endParaRPr lang="en-US" sz="2400">
              <a:cs typeface="Calibri" panose="020F0502020204030204"/>
            </a:endParaRPr>
          </a:p>
          <a:p>
            <a:pPr marL="0" indent="0">
              <a:buNone/>
            </a:pPr>
            <a:r>
              <a:rPr lang="en-US" sz="2400">
                <a:ea typeface="+mn-lt"/>
                <a:cs typeface="+mn-lt"/>
                <a:hlinkClick r:id="rId5"/>
              </a:rPr>
              <a:t>www.ontransfer.ca</a:t>
            </a:r>
            <a:r>
              <a:rPr lang="en-US" sz="2400">
                <a:ea typeface="+mn-lt"/>
                <a:cs typeface="+mn-lt"/>
              </a:rPr>
              <a:t> – transfer agreements b/w college &amp; university programs </a:t>
            </a:r>
          </a:p>
          <a:p>
            <a:pPr marL="0" indent="0">
              <a:buNone/>
            </a:pPr>
            <a:r>
              <a:rPr lang="en-US" sz="2400">
                <a:ea typeface="+mn-lt"/>
                <a:cs typeface="+mn-lt"/>
                <a:hlinkClick r:id="rId6"/>
              </a:rPr>
              <a:t>https://www.collegesontario.org/en</a:t>
            </a:r>
            <a:r>
              <a:rPr lang="en-US" sz="2400">
                <a:ea typeface="+mn-lt"/>
                <a:cs typeface="+mn-lt"/>
              </a:rPr>
              <a:t> - updated college info </a:t>
            </a:r>
            <a:endParaRPr lang="en-US" sz="2400">
              <a:cs typeface="Calibri" panose="020F0502020204030204"/>
            </a:endParaRPr>
          </a:p>
          <a:p>
            <a:pPr marL="0" indent="0">
              <a:buNone/>
            </a:pPr>
            <a:r>
              <a:rPr lang="en-US" sz="2400">
                <a:ea typeface="+mn-lt"/>
                <a:cs typeface="+mn-lt"/>
                <a:hlinkClick r:id="rId7"/>
              </a:rPr>
              <a:t>https://www.ouac.on.ca/guide/collaborative-university-college-programs/</a:t>
            </a:r>
            <a:r>
              <a:rPr lang="en-US" sz="2400">
                <a:ea typeface="+mn-lt"/>
                <a:cs typeface="+mn-lt"/>
              </a:rPr>
              <a:t> – Collaborative Programs (college diploma &amp; university degree) </a:t>
            </a:r>
          </a:p>
          <a:p>
            <a:pPr marL="0" indent="0">
              <a:buNone/>
            </a:pPr>
            <a:r>
              <a:rPr lang="en-US" sz="2400">
                <a:ea typeface="+mn-lt"/>
                <a:cs typeface="+mn-lt"/>
              </a:rPr>
              <a:t>KPIs – </a:t>
            </a:r>
            <a:r>
              <a:rPr lang="en-US" sz="2400">
                <a:ea typeface="+mn-lt"/>
                <a:cs typeface="+mn-lt"/>
                <a:hlinkClick r:id="rId8"/>
              </a:rPr>
              <a:t>Key Performance Indicators</a:t>
            </a:r>
            <a:endParaRPr lang="en-US" sz="2400">
              <a:ea typeface="+mn-lt"/>
              <a:cs typeface="+mn-lt"/>
            </a:endParaRPr>
          </a:p>
          <a:p>
            <a:pPr marL="0" indent="0">
              <a:buNone/>
            </a:pPr>
            <a:endParaRPr lang="en-US" sz="2400">
              <a:ea typeface="+mn-lt"/>
              <a:cs typeface="+mn-lt"/>
            </a:endParaRPr>
          </a:p>
          <a:p>
            <a:pPr marL="0" indent="0">
              <a:buNone/>
            </a:pPr>
            <a:r>
              <a:rPr lang="en-US" sz="3200" b="1">
                <a:ea typeface="+mn-lt"/>
                <a:cs typeface="+mn-lt"/>
              </a:rPr>
              <a:t>* We strongly encourage campus visits</a:t>
            </a:r>
            <a:r>
              <a:rPr lang="en-US" sz="3200" b="1">
                <a:cs typeface="Calibri"/>
              </a:rPr>
              <a:t>*</a:t>
            </a:r>
            <a:r>
              <a:rPr lang="en-US" sz="3200">
                <a:cs typeface="Calibri"/>
              </a:rPr>
              <a:t> </a:t>
            </a:r>
            <a:endParaRPr lang="en-US">
              <a:cs typeface="Calibri"/>
            </a:endParaRPr>
          </a:p>
          <a:p>
            <a:endParaRPr lang="en-US" sz="3200">
              <a:solidFill>
                <a:srgbClr val="000000"/>
              </a:solidFill>
              <a:cs typeface="Calibri"/>
            </a:endParaRPr>
          </a:p>
          <a:p>
            <a:endParaRPr lang="en-US" sz="3200">
              <a:solidFill>
                <a:srgbClr val="000000"/>
              </a:solidFill>
              <a:cs typeface="Calibri"/>
            </a:endParaRPr>
          </a:p>
          <a:p>
            <a:endParaRPr lang="en-US" sz="2400">
              <a:solidFill>
                <a:srgbClr val="000000"/>
              </a:solidFill>
              <a:cs typeface="Calibri"/>
            </a:endParaRPr>
          </a:p>
        </p:txBody>
      </p:sp>
    </p:spTree>
    <p:extLst>
      <p:ext uri="{BB962C8B-B14F-4D97-AF65-F5344CB8AC3E}">
        <p14:creationId xmlns:p14="http://schemas.microsoft.com/office/powerpoint/2010/main" val="339330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No IDEA?</a:t>
            </a:r>
            <a:endParaRPr lang="en-US" b="1">
              <a:solidFill>
                <a:srgbClr val="FFFFFF"/>
              </a:solidFill>
              <a:cs typeface="Calibri Light"/>
            </a:endParaRPr>
          </a:p>
        </p:txBody>
      </p:sp>
      <p:sp>
        <p:nvSpPr>
          <p:cNvPr id="3" name="Content Placeholder 2"/>
          <p:cNvSpPr>
            <a:spLocks noGrp="1"/>
          </p:cNvSpPr>
          <p:nvPr>
            <p:ph idx="1"/>
          </p:nvPr>
        </p:nvSpPr>
        <p:spPr>
          <a:xfrm>
            <a:off x="6090574" y="801866"/>
            <a:ext cx="5306084" cy="5230634"/>
          </a:xfrm>
        </p:spPr>
        <p:txBody>
          <a:bodyPr anchor="ctr">
            <a:normAutofit/>
          </a:bodyPr>
          <a:lstStyle/>
          <a:p>
            <a:endParaRPr lang="en-US" sz="3200">
              <a:solidFill>
                <a:srgbClr val="000000"/>
              </a:solidFill>
              <a:cs typeface="Calibri"/>
            </a:endParaRPr>
          </a:p>
          <a:p>
            <a:pPr marL="0" indent="0">
              <a:buNone/>
            </a:pPr>
            <a:r>
              <a:rPr lang="en-US" sz="3200" b="1">
                <a:ea typeface="+mn-lt"/>
                <a:cs typeface="+mn-lt"/>
              </a:rPr>
              <a:t>Career Planning Tools</a:t>
            </a:r>
            <a:r>
              <a:rPr lang="en-US" sz="3200">
                <a:ea typeface="+mn-lt"/>
                <a:cs typeface="+mn-lt"/>
              </a:rPr>
              <a:t> / Quizzes – match student to program:</a:t>
            </a:r>
            <a:endParaRPr lang="en-US" sz="3200">
              <a:solidFill>
                <a:srgbClr val="000000"/>
              </a:solidFill>
              <a:cs typeface="Calibri"/>
            </a:endParaRPr>
          </a:p>
          <a:p>
            <a:r>
              <a:rPr lang="en-US" sz="3200">
                <a:ea typeface="+mn-lt"/>
                <a:cs typeface="+mn-lt"/>
              </a:rPr>
              <a:t>humbercareerfinder.com</a:t>
            </a:r>
            <a:endParaRPr lang="en-US" sz="3200">
              <a:cs typeface="Calibri"/>
            </a:endParaRPr>
          </a:p>
          <a:p>
            <a:r>
              <a:rPr lang="en-US">
                <a:ea typeface="+mn-lt"/>
                <a:cs typeface="+mn-lt"/>
              </a:rPr>
              <a:t>ideagenerator.sheridancollege.ca</a:t>
            </a:r>
            <a:endParaRPr lang="en-US">
              <a:cs typeface="Calibri"/>
            </a:endParaRPr>
          </a:p>
          <a:p>
            <a:r>
              <a:rPr lang="en-US" sz="3200">
                <a:ea typeface="+mn-lt"/>
                <a:cs typeface="+mn-lt"/>
              </a:rPr>
              <a:t>www.fanshawepathfinder.ca </a:t>
            </a:r>
            <a:endParaRPr lang="en-US"/>
          </a:p>
          <a:p>
            <a:endParaRPr lang="en-US" sz="3200">
              <a:solidFill>
                <a:srgbClr val="000000"/>
              </a:solidFill>
              <a:cs typeface="Calibri"/>
            </a:endParaRPr>
          </a:p>
          <a:p>
            <a:endParaRPr lang="en-US" sz="3200">
              <a:solidFill>
                <a:srgbClr val="000000"/>
              </a:solidFill>
              <a:cs typeface="Calibri"/>
            </a:endParaRPr>
          </a:p>
          <a:p>
            <a:endParaRPr lang="en-US" sz="2400">
              <a:solidFill>
                <a:srgbClr val="000000"/>
              </a:solidFill>
              <a:cs typeface="Calibri"/>
            </a:endParaRPr>
          </a:p>
        </p:txBody>
      </p:sp>
    </p:spTree>
    <p:extLst>
      <p:ext uri="{BB962C8B-B14F-4D97-AF65-F5344CB8AC3E}">
        <p14:creationId xmlns:p14="http://schemas.microsoft.com/office/powerpoint/2010/main" val="299299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5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08F9B29C-D6EF-48F6-82D6-7597D89E22CC}"/>
              </a:ext>
            </a:extLst>
          </p:cNvPr>
          <p:cNvPicPr>
            <a:picLocks noChangeAspect="1"/>
          </p:cNvPicPr>
          <p:nvPr/>
        </p:nvPicPr>
        <p:blipFill>
          <a:blip r:embed="rId3"/>
          <a:stretch>
            <a:fillRect/>
          </a:stretch>
        </p:blipFill>
        <p:spPr>
          <a:xfrm>
            <a:off x="643467" y="975360"/>
            <a:ext cx="10905066" cy="4907279"/>
          </a:xfrm>
          <a:prstGeom prst="rect">
            <a:avLst/>
          </a:prstGeom>
        </p:spPr>
      </p:pic>
    </p:spTree>
    <p:extLst>
      <p:ext uri="{BB962C8B-B14F-4D97-AF65-F5344CB8AC3E}">
        <p14:creationId xmlns:p14="http://schemas.microsoft.com/office/powerpoint/2010/main" val="10578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46628" y="1783959"/>
            <a:ext cx="4645250" cy="2889114"/>
          </a:xfrm>
        </p:spPr>
        <p:txBody>
          <a:bodyPr anchor="b">
            <a:normAutofit/>
          </a:bodyPr>
          <a:lstStyle/>
          <a:p>
            <a:pPr algn="l"/>
            <a:r>
              <a:rPr lang="en-US"/>
              <a:t>Skilled Trades </a:t>
            </a:r>
          </a:p>
        </p:txBody>
      </p:sp>
      <p:sp>
        <p:nvSpPr>
          <p:cNvPr id="3" name="Content Placeholder 2"/>
          <p:cNvSpPr>
            <a:spLocks noGrp="1"/>
          </p:cNvSpPr>
          <p:nvPr>
            <p:ph type="subTitle" idx="1"/>
          </p:nvPr>
        </p:nvSpPr>
        <p:spPr>
          <a:xfrm>
            <a:off x="6746627" y="4750893"/>
            <a:ext cx="4645250" cy="1147863"/>
          </a:xfrm>
        </p:spPr>
        <p:txBody>
          <a:bodyPr anchor="t">
            <a:normAutofit/>
          </a:bodyPr>
          <a:lstStyle/>
          <a:p>
            <a:pPr algn="l"/>
            <a:r>
              <a:rPr lang="en-US" sz="3000"/>
              <a:t>By Ms. Deroo</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Teacher tour2 at Tigercat">
            <a:extLst>
              <a:ext uri="{FF2B5EF4-FFF2-40B4-BE49-F238E27FC236}">
                <a16:creationId xmlns:a16="http://schemas.microsoft.com/office/drawing/2014/main" id="{9F70FDB7-64D2-41A9-8BF3-5BDB4BCE24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47" r="26418"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46626" y="6199631"/>
            <a:ext cx="4256653" cy="365760"/>
          </a:xfrm>
        </p:spPr>
        <p:txBody>
          <a:bodyPr>
            <a:normAutofit/>
          </a:bodyPr>
          <a:lstStyle/>
          <a:p>
            <a:pPr algn="l">
              <a:spcAft>
                <a:spcPts val="600"/>
              </a:spcAft>
            </a:pPr>
            <a:r>
              <a:rPr lang="en-US" sz="1100">
                <a:solidFill>
                  <a:schemeClr val="tx1">
                    <a:alpha val="80000"/>
                  </a:schemeClr>
                </a:solidFill>
                <a:hlinkClick r:id="rId4"/>
              </a:rPr>
              <a:t>Photo</a:t>
            </a:r>
            <a:r>
              <a:rPr lang="en-US" sz="1100">
                <a:solidFill>
                  <a:schemeClr val="tx1">
                    <a:alpha val="80000"/>
                  </a:schemeClr>
                </a:solidFill>
              </a:rPr>
              <a:t> by Germanna CC / </a:t>
            </a:r>
            <a:r>
              <a:rPr lang="en-US" sz="1100">
                <a:solidFill>
                  <a:schemeClr val="tx1">
                    <a:alpha val="80000"/>
                  </a:schemeClr>
                </a:solidFill>
                <a:hlinkClick r:id="rId5"/>
              </a:rPr>
              <a:t>CC BY 2.0</a:t>
            </a:r>
          </a:p>
        </p:txBody>
      </p:sp>
    </p:spTree>
    <p:extLst>
      <p:ext uri="{BB962C8B-B14F-4D97-AF65-F5344CB8AC3E}">
        <p14:creationId xmlns:p14="http://schemas.microsoft.com/office/powerpoint/2010/main" val="268948053"/>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19672" y="1783959"/>
            <a:ext cx="5252946" cy="1260993"/>
          </a:xfrm>
        </p:spPr>
        <p:txBody>
          <a:bodyPr anchor="b">
            <a:noAutofit/>
          </a:bodyPr>
          <a:lstStyle/>
          <a:p>
            <a:pPr algn="l"/>
            <a:r>
              <a:rPr lang="en-US" sz="7000">
                <a:solidFill>
                  <a:schemeClr val="bg1"/>
                </a:solidFill>
              </a:rPr>
              <a:t>University</a:t>
            </a:r>
          </a:p>
        </p:txBody>
      </p:sp>
      <p:sp>
        <p:nvSpPr>
          <p:cNvPr id="3" name="Content Placeholder 2"/>
          <p:cNvSpPr>
            <a:spLocks noGrp="1"/>
          </p:cNvSpPr>
          <p:nvPr>
            <p:ph type="subTitle" idx="1"/>
          </p:nvPr>
        </p:nvSpPr>
        <p:spPr>
          <a:xfrm>
            <a:off x="6746627" y="4750893"/>
            <a:ext cx="4645250" cy="1147863"/>
          </a:xfrm>
        </p:spPr>
        <p:txBody>
          <a:bodyPr anchor="t">
            <a:normAutofit/>
          </a:bodyPr>
          <a:lstStyle/>
          <a:p>
            <a:pPr algn="l"/>
            <a:r>
              <a:rPr lang="en-US" dirty="0">
                <a:solidFill>
                  <a:schemeClr val="bg1"/>
                </a:solidFill>
              </a:rPr>
              <a:t>By Mrs. Deconinck </a:t>
            </a:r>
            <a:r>
              <a:rPr lang="en-US" dirty="0" err="1">
                <a:solidFill>
                  <a:schemeClr val="bg1"/>
                </a:solidFill>
              </a:rPr>
              <a:t>O'Neail</a:t>
            </a:r>
            <a:endParaRPr lang="en-US" err="1">
              <a:solidFill>
                <a:schemeClr val="bg1"/>
              </a:solidFill>
            </a:endParaRP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3"/>
          <p:cNvSpPr>
            <a:spLocks noGrp="1"/>
          </p:cNvSpPr>
          <p:nvPr>
            <p:ph type="ftr" sz="quarter" idx="11"/>
          </p:nvPr>
        </p:nvSpPr>
        <p:spPr>
          <a:xfrm>
            <a:off x="6746626" y="6199632"/>
            <a:ext cx="4256653" cy="314067"/>
          </a:xfrm>
        </p:spPr>
        <p:txBody>
          <a:bodyPr>
            <a:normAutofit/>
          </a:bodyPr>
          <a:lstStyle/>
          <a:p>
            <a:pPr algn="l">
              <a:spcAft>
                <a:spcPts val="600"/>
              </a:spcAft>
            </a:pPr>
            <a:r>
              <a:rPr lang="en-US" sz="1100">
                <a:solidFill>
                  <a:schemeClr val="bg1">
                    <a:alpha val="80000"/>
                  </a:schemeClr>
                </a:solidFill>
                <a:hlinkClick r:id="rId3"/>
              </a:rPr>
              <a:t>Photo</a:t>
            </a:r>
            <a:r>
              <a:rPr lang="en-US" sz="1100">
                <a:solidFill>
                  <a:schemeClr val="bg1">
                    <a:alpha val="80000"/>
                  </a:schemeClr>
                </a:solidFill>
              </a:rPr>
              <a:t> by Germanna CC / </a:t>
            </a:r>
            <a:r>
              <a:rPr lang="en-US" sz="1100">
                <a:solidFill>
                  <a:schemeClr val="bg1">
                    <a:alpha val="80000"/>
                  </a:schemeClr>
                </a:solidFill>
                <a:hlinkClick r:id="rId4"/>
              </a:rPr>
              <a:t>CC BY 2.0</a:t>
            </a:r>
          </a:p>
        </p:txBody>
      </p:sp>
      <p:pic>
        <p:nvPicPr>
          <p:cNvPr id="1026" name="Picture 2" descr="Image result for image of university grads in canada">
            <a:extLst>
              <a:ext uri="{FF2B5EF4-FFF2-40B4-BE49-F238E27FC236}">
                <a16:creationId xmlns:a16="http://schemas.microsoft.com/office/drawing/2014/main" id="{45A6C5D0-47B5-42FD-A42E-D936A118A9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1"/>
            <a:ext cx="4752107" cy="420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265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Topics</a:t>
            </a:r>
            <a:endParaRPr lang="en-US" b="1">
              <a:solidFill>
                <a:schemeClr val="accent1"/>
              </a:solidFill>
              <a:cs typeface="Calibri Light"/>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76031" y="963877"/>
            <a:ext cx="6377769" cy="4930246"/>
          </a:xfrm>
        </p:spPr>
        <p:txBody>
          <a:bodyPr anchor="ctr">
            <a:normAutofit/>
          </a:bodyPr>
          <a:lstStyle/>
          <a:p>
            <a:endParaRPr lang="en-US" sz="2400">
              <a:cs typeface="Calibri"/>
            </a:endParaRPr>
          </a:p>
          <a:p>
            <a:r>
              <a:rPr lang="en-US" sz="3200"/>
              <a:t>Why University? </a:t>
            </a:r>
            <a:endParaRPr lang="en-US" sz="3200">
              <a:cs typeface="Calibri"/>
            </a:endParaRPr>
          </a:p>
          <a:p>
            <a:r>
              <a:rPr lang="en-US" sz="3200">
                <a:cs typeface="Calibri"/>
              </a:rPr>
              <a:t>Prerequisites for University</a:t>
            </a:r>
          </a:p>
          <a:p>
            <a:r>
              <a:rPr lang="en-US" sz="3200"/>
              <a:t>Cost of University Education</a:t>
            </a:r>
            <a:endParaRPr lang="en-US" sz="3200">
              <a:cs typeface="Calibri"/>
            </a:endParaRPr>
          </a:p>
          <a:p>
            <a:r>
              <a:rPr lang="en-US" sz="3200">
                <a:cs typeface="Calibri"/>
              </a:rPr>
              <a:t>Suggested steps in high school </a:t>
            </a:r>
          </a:p>
          <a:p>
            <a:r>
              <a:rPr lang="en-US" sz="3200"/>
              <a:t>Valuable online resources</a:t>
            </a:r>
            <a:endParaRPr lang="en-US" sz="2400"/>
          </a:p>
          <a:p>
            <a:pPr marL="0" indent="0">
              <a:buNone/>
            </a:pPr>
            <a:endParaRPr lang="en-US" sz="2400">
              <a:cs typeface="Calibri" panose="020F0502020204030204"/>
            </a:endParaRPr>
          </a:p>
          <a:p>
            <a:endParaRPr lang="en-US" sz="2400">
              <a:cs typeface="Calibri" panose="020F0502020204030204"/>
            </a:endParaRPr>
          </a:p>
        </p:txBody>
      </p:sp>
    </p:spTree>
    <p:extLst>
      <p:ext uri="{BB962C8B-B14F-4D97-AF65-F5344CB8AC3E}">
        <p14:creationId xmlns:p14="http://schemas.microsoft.com/office/powerpoint/2010/main" val="2687101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Why University?</a:t>
            </a:r>
          </a:p>
        </p:txBody>
      </p:sp>
      <p:sp>
        <p:nvSpPr>
          <p:cNvPr id="3" name="Content Placeholder 2"/>
          <p:cNvSpPr>
            <a:spLocks noGrp="1"/>
          </p:cNvSpPr>
          <p:nvPr>
            <p:ph idx="1"/>
          </p:nvPr>
        </p:nvSpPr>
        <p:spPr>
          <a:xfrm>
            <a:off x="5082813" y="81056"/>
            <a:ext cx="7065546" cy="6600173"/>
          </a:xfrm>
        </p:spPr>
        <p:txBody>
          <a:bodyPr vert="horz" lIns="91440" tIns="45720" rIns="91440" bIns="45720" rtlCol="0" anchor="ctr">
            <a:noAutofit/>
          </a:bodyPr>
          <a:lstStyle/>
          <a:p>
            <a:r>
              <a:rPr lang="en-US" sz="3200">
                <a:solidFill>
                  <a:srgbClr val="000000"/>
                </a:solidFill>
                <a:ea typeface="+mn-lt"/>
                <a:cs typeface="+mn-lt"/>
              </a:rPr>
              <a:t>Many careers require university - doctors, teachers, lawyers, engineers, vets, registered nurses</a:t>
            </a:r>
            <a:endParaRPr lang="en-US" sz="3200">
              <a:solidFill>
                <a:srgbClr val="000000"/>
              </a:solidFill>
              <a:cs typeface="Calibri" panose="020F0502020204030204"/>
            </a:endParaRPr>
          </a:p>
          <a:p>
            <a:r>
              <a:rPr lang="en-US" sz="3200">
                <a:ea typeface="+mn-lt"/>
                <a:cs typeface="+mn-lt"/>
              </a:rPr>
              <a:t>May be a stepping stone to the next level of education  i.e. Master's, PhD, Graduate certificate.</a:t>
            </a:r>
            <a:endParaRPr lang="en-US" sz="3200">
              <a:solidFill>
                <a:srgbClr val="000000"/>
              </a:solidFill>
              <a:ea typeface="+mn-lt"/>
              <a:cs typeface="+mn-lt"/>
            </a:endParaRPr>
          </a:p>
          <a:p>
            <a:r>
              <a:rPr lang="en-US" sz="3200">
                <a:solidFill>
                  <a:srgbClr val="000000"/>
                </a:solidFill>
                <a:ea typeface="+mn-lt"/>
                <a:cs typeface="+mn-lt"/>
              </a:rPr>
              <a:t>"Move up the ladder" and a stepping stone to higher goals</a:t>
            </a:r>
          </a:p>
          <a:p>
            <a:r>
              <a:rPr lang="en-US" sz="3200">
                <a:solidFill>
                  <a:srgbClr val="000000"/>
                </a:solidFill>
                <a:ea typeface="+mn-lt"/>
                <a:cs typeface="+mn-lt"/>
              </a:rPr>
              <a:t>Many jobs require a Bachelor degree to be eligible for an interview</a:t>
            </a:r>
            <a:endParaRPr lang="en-US">
              <a:cs typeface="Calibri" panose="020F0502020204030204"/>
            </a:endParaRPr>
          </a:p>
          <a:p>
            <a:endParaRPr lang="en-US" sz="1100">
              <a:cs typeface="Calibri" panose="020F0502020204030204"/>
            </a:endParaRPr>
          </a:p>
        </p:txBody>
      </p:sp>
    </p:spTree>
    <p:extLst>
      <p:ext uri="{BB962C8B-B14F-4D97-AF65-F5344CB8AC3E}">
        <p14:creationId xmlns:p14="http://schemas.microsoft.com/office/powerpoint/2010/main" val="913969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Why University?</a:t>
            </a:r>
          </a:p>
        </p:txBody>
      </p:sp>
      <p:sp>
        <p:nvSpPr>
          <p:cNvPr id="3" name="Content Placeholder 2"/>
          <p:cNvSpPr>
            <a:spLocks noGrp="1"/>
          </p:cNvSpPr>
          <p:nvPr>
            <p:ph idx="1"/>
          </p:nvPr>
        </p:nvSpPr>
        <p:spPr>
          <a:xfrm>
            <a:off x="5082813" y="209586"/>
            <a:ext cx="7065546" cy="6471643"/>
          </a:xfrm>
        </p:spPr>
        <p:txBody>
          <a:bodyPr vert="horz" lIns="91440" tIns="45720" rIns="91440" bIns="45720" rtlCol="0" anchor="ctr">
            <a:noAutofit/>
          </a:bodyPr>
          <a:lstStyle/>
          <a:p>
            <a:endParaRPr lang="en-US">
              <a:solidFill>
                <a:srgbClr val="000000"/>
              </a:solidFill>
              <a:cs typeface="Calibri" panose="020F0502020204030204"/>
            </a:endParaRPr>
          </a:p>
          <a:p>
            <a:r>
              <a:rPr lang="en-US" sz="3200">
                <a:solidFill>
                  <a:srgbClr val="000000"/>
                </a:solidFill>
                <a:cs typeface="Calibri" panose="020F0502020204030204"/>
              </a:rPr>
              <a:t>Teaches transferable skills desired by employers such as:</a:t>
            </a:r>
          </a:p>
          <a:p>
            <a:pPr marL="0" indent="0">
              <a:buNone/>
            </a:pPr>
            <a:r>
              <a:rPr lang="en-US" sz="3200">
                <a:solidFill>
                  <a:srgbClr val="000000"/>
                </a:solidFill>
                <a:cs typeface="Calibri" panose="020F0502020204030204"/>
              </a:rPr>
              <a:t>            Ability to think critically</a:t>
            </a:r>
          </a:p>
          <a:p>
            <a:pPr marL="0" indent="0">
              <a:buNone/>
            </a:pPr>
            <a:r>
              <a:rPr lang="en-US" sz="3200">
                <a:solidFill>
                  <a:srgbClr val="000000"/>
                </a:solidFill>
                <a:cs typeface="Calibri" panose="020F0502020204030204"/>
              </a:rPr>
              <a:t>            Collaborate</a:t>
            </a:r>
          </a:p>
          <a:p>
            <a:pPr marL="0" indent="0">
              <a:buNone/>
            </a:pPr>
            <a:r>
              <a:rPr lang="en-US" sz="3200">
                <a:solidFill>
                  <a:srgbClr val="000000"/>
                </a:solidFill>
                <a:cs typeface="Calibri" panose="020F0502020204030204"/>
              </a:rPr>
              <a:t>            Communicate</a:t>
            </a:r>
          </a:p>
          <a:p>
            <a:pPr marL="0" indent="0">
              <a:buNone/>
            </a:pPr>
            <a:r>
              <a:rPr lang="en-US" sz="3200">
                <a:solidFill>
                  <a:srgbClr val="000000"/>
                </a:solidFill>
                <a:cs typeface="Calibri" panose="020F0502020204030204"/>
              </a:rPr>
              <a:t>            Work under pressure</a:t>
            </a:r>
          </a:p>
          <a:p>
            <a:pPr marL="0" indent="0">
              <a:buNone/>
            </a:pPr>
            <a:r>
              <a:rPr lang="en-US" sz="3200">
                <a:solidFill>
                  <a:srgbClr val="000000"/>
                </a:solidFill>
                <a:cs typeface="Calibri" panose="020F0502020204030204"/>
              </a:rPr>
              <a:t>            Solve theoretical problems</a:t>
            </a:r>
          </a:p>
          <a:p>
            <a:r>
              <a:rPr lang="en-US" sz="3200">
                <a:solidFill>
                  <a:srgbClr val="000000"/>
                </a:solidFill>
                <a:cs typeface="Calibri" panose="020F0502020204030204"/>
              </a:rPr>
              <a:t>Unique opportunity to make social and industry connections through networking </a:t>
            </a:r>
          </a:p>
          <a:p>
            <a:endParaRPr lang="en-US"/>
          </a:p>
          <a:p>
            <a:endParaRPr lang="en-US" sz="1100">
              <a:solidFill>
                <a:srgbClr val="000000"/>
              </a:solidFill>
              <a:cs typeface="Calibri" panose="020F0502020204030204"/>
            </a:endParaRPr>
          </a:p>
        </p:txBody>
      </p:sp>
    </p:spTree>
    <p:extLst>
      <p:ext uri="{BB962C8B-B14F-4D97-AF65-F5344CB8AC3E}">
        <p14:creationId xmlns:p14="http://schemas.microsoft.com/office/powerpoint/2010/main" val="4197044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website&#10;&#10;Description automatically generated">
            <a:extLst>
              <a:ext uri="{FF2B5EF4-FFF2-40B4-BE49-F238E27FC236}">
                <a16:creationId xmlns:a16="http://schemas.microsoft.com/office/drawing/2014/main" id="{5F604BBE-112E-2828-10D6-E166E76AFBF9}"/>
              </a:ext>
            </a:extLst>
          </p:cNvPr>
          <p:cNvPicPr>
            <a:picLocks noChangeAspect="1"/>
          </p:cNvPicPr>
          <p:nvPr/>
        </p:nvPicPr>
        <p:blipFill rotWithShape="1">
          <a:blip r:embed="rId3"/>
          <a:srcRect b="1496"/>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38025" y="365125"/>
            <a:ext cx="2815774" cy="1899912"/>
          </a:xfrm>
        </p:spPr>
        <p:txBody>
          <a:bodyPr>
            <a:normAutofit/>
          </a:bodyPr>
          <a:lstStyle/>
          <a:p>
            <a:r>
              <a:rPr lang="en-US" sz="4000" b="1"/>
              <a:t>Researching </a:t>
            </a:r>
            <a:br>
              <a:rPr lang="en-US" sz="4000" b="1"/>
            </a:br>
            <a:r>
              <a:rPr lang="en-US" sz="4000" b="1"/>
              <a:t> University</a:t>
            </a:r>
          </a:p>
        </p:txBody>
      </p:sp>
      <p:sp>
        <p:nvSpPr>
          <p:cNvPr id="3" name="Content Placeholder 2"/>
          <p:cNvSpPr>
            <a:spLocks noGrp="1"/>
          </p:cNvSpPr>
          <p:nvPr>
            <p:ph idx="1"/>
          </p:nvPr>
        </p:nvSpPr>
        <p:spPr>
          <a:xfrm>
            <a:off x="6352667" y="5812880"/>
            <a:ext cx="5691245" cy="924800"/>
          </a:xfrm>
        </p:spPr>
        <p:txBody>
          <a:bodyPr vert="horz" lIns="91440" tIns="45720" rIns="91440" bIns="45720" rtlCol="0" anchor="t">
            <a:normAutofit/>
          </a:bodyPr>
          <a:lstStyle/>
          <a:p>
            <a:r>
              <a:rPr lang="en-US" sz="3200" dirty="0">
                <a:cs typeface="Calibri" panose="020F0502020204030204"/>
                <a:hlinkClick r:id="rId4"/>
              </a:rPr>
              <a:t>www.ontariouniversitiesinfo.ca</a:t>
            </a:r>
            <a:endParaRPr lang="en-US" sz="3200" dirty="0">
              <a:cs typeface="Calibri" panose="020F0502020204030204"/>
            </a:endParaRPr>
          </a:p>
          <a:p>
            <a:endParaRPr lang="en-US" sz="3200" dirty="0">
              <a:cs typeface="Calibri" panose="020F0502020204030204"/>
            </a:endParaRPr>
          </a:p>
          <a:p>
            <a:endParaRPr lang="en-US" sz="2000">
              <a:cs typeface="Calibri" panose="020F0502020204030204"/>
            </a:endParaRPr>
          </a:p>
        </p:txBody>
      </p:sp>
    </p:spTree>
    <p:extLst>
      <p:ext uri="{BB962C8B-B14F-4D97-AF65-F5344CB8AC3E}">
        <p14:creationId xmlns:p14="http://schemas.microsoft.com/office/powerpoint/2010/main" val="2829277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cs typeface="Calibri Light"/>
              </a:rPr>
              <a:t>Finding University</a:t>
            </a:r>
            <a:br>
              <a:rPr lang="en-US" b="1">
                <a:cs typeface="Calibri Light"/>
              </a:rPr>
            </a:br>
            <a:r>
              <a:rPr lang="en-US" b="1">
                <a:solidFill>
                  <a:srgbClr val="FFFFFF"/>
                </a:solidFill>
                <a:cs typeface="Calibri Light"/>
              </a:rPr>
              <a:t>Admission Average</a:t>
            </a:r>
          </a:p>
        </p:txBody>
      </p:sp>
      <p:sp>
        <p:nvSpPr>
          <p:cNvPr id="3" name="Content Placeholder 2"/>
          <p:cNvSpPr>
            <a:spLocks noGrp="1"/>
          </p:cNvSpPr>
          <p:nvPr>
            <p:ph idx="1"/>
          </p:nvPr>
        </p:nvSpPr>
        <p:spPr>
          <a:xfrm>
            <a:off x="5430174" y="1766"/>
            <a:ext cx="6588784" cy="6564134"/>
          </a:xfrm>
        </p:spPr>
        <p:txBody>
          <a:bodyPr anchor="ctr">
            <a:normAutofit fontScale="92500" lnSpcReduction="10000"/>
          </a:bodyPr>
          <a:lstStyle/>
          <a:p>
            <a:endParaRPr lang="en-US" sz="2400">
              <a:solidFill>
                <a:srgbClr val="000000"/>
              </a:solidFill>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pPr marL="0" indent="0">
              <a:buNone/>
            </a:pPr>
            <a:br>
              <a:rPr lang="en-US" sz="2400">
                <a:ea typeface="+mn-lt"/>
                <a:cs typeface="+mn-lt"/>
              </a:rPr>
            </a:br>
            <a:endParaRPr lang="en-US" sz="2400">
              <a:ea typeface="+mn-lt"/>
              <a:cs typeface="+mn-lt"/>
            </a:endParaRPr>
          </a:p>
          <a:p>
            <a:endParaRPr lang="en-US" sz="2400">
              <a:ea typeface="+mn-lt"/>
              <a:cs typeface="+mn-lt"/>
            </a:endParaRPr>
          </a:p>
        </p:txBody>
      </p:sp>
      <p:sp>
        <p:nvSpPr>
          <p:cNvPr id="7" name="TextBox 6">
            <a:extLst>
              <a:ext uri="{FF2B5EF4-FFF2-40B4-BE49-F238E27FC236}">
                <a16:creationId xmlns:a16="http://schemas.microsoft.com/office/drawing/2014/main" id="{63BE3A18-1AC8-45B0-9C4D-C2751D831009}"/>
              </a:ext>
            </a:extLst>
          </p:cNvPr>
          <p:cNvSpPr txBox="1"/>
          <p:nvPr/>
        </p:nvSpPr>
        <p:spPr>
          <a:xfrm>
            <a:off x="4627638" y="5788781"/>
            <a:ext cx="68555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https://www.ontariouniversitiesinfo.ca/programs/compare</a:t>
            </a:r>
          </a:p>
        </p:txBody>
      </p:sp>
      <p:pic>
        <p:nvPicPr>
          <p:cNvPr id="4" name="Picture 4" descr="Graphical user interface&#10;&#10;Description automatically generated">
            <a:extLst>
              <a:ext uri="{FF2B5EF4-FFF2-40B4-BE49-F238E27FC236}">
                <a16:creationId xmlns:a16="http://schemas.microsoft.com/office/drawing/2014/main" id="{537C782B-318A-748E-4F1D-F936B54C5349}"/>
              </a:ext>
            </a:extLst>
          </p:cNvPr>
          <p:cNvPicPr>
            <a:picLocks noChangeAspect="1"/>
          </p:cNvPicPr>
          <p:nvPr/>
        </p:nvPicPr>
        <p:blipFill>
          <a:blip r:embed="rId4"/>
          <a:stretch>
            <a:fillRect/>
          </a:stretch>
        </p:blipFill>
        <p:spPr>
          <a:xfrm>
            <a:off x="5622472" y="98686"/>
            <a:ext cx="4539342" cy="5585663"/>
          </a:xfrm>
          <a:prstGeom prst="rect">
            <a:avLst/>
          </a:prstGeom>
        </p:spPr>
      </p:pic>
    </p:spTree>
    <p:extLst>
      <p:ext uri="{BB962C8B-B14F-4D97-AF65-F5344CB8AC3E}">
        <p14:creationId xmlns:p14="http://schemas.microsoft.com/office/powerpoint/2010/main" val="711170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cs typeface="Calibri Light"/>
              </a:rPr>
              <a:t>Finding University</a:t>
            </a:r>
            <a:br>
              <a:rPr lang="en-US" b="1">
                <a:cs typeface="Calibri Light"/>
              </a:rPr>
            </a:br>
            <a:r>
              <a:rPr lang="en-US" b="1">
                <a:solidFill>
                  <a:srgbClr val="FFFFFF"/>
                </a:solidFill>
                <a:cs typeface="Calibri Light"/>
              </a:rPr>
              <a:t>Admission Average</a:t>
            </a:r>
          </a:p>
        </p:txBody>
      </p:sp>
      <p:sp>
        <p:nvSpPr>
          <p:cNvPr id="3" name="Content Placeholder 2"/>
          <p:cNvSpPr>
            <a:spLocks noGrp="1"/>
          </p:cNvSpPr>
          <p:nvPr>
            <p:ph idx="1"/>
          </p:nvPr>
        </p:nvSpPr>
        <p:spPr>
          <a:xfrm>
            <a:off x="5430174" y="1766"/>
            <a:ext cx="6588784" cy="6564134"/>
          </a:xfrm>
        </p:spPr>
        <p:txBody>
          <a:bodyPr anchor="ctr">
            <a:normAutofit fontScale="92500" lnSpcReduction="10000"/>
          </a:bodyPr>
          <a:lstStyle/>
          <a:p>
            <a:endParaRPr lang="en-US" sz="2400">
              <a:solidFill>
                <a:srgbClr val="000000"/>
              </a:solidFill>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endParaRPr lang="en-US" sz="2400">
              <a:ea typeface="+mn-lt"/>
              <a:cs typeface="+mn-lt"/>
            </a:endParaRPr>
          </a:p>
          <a:p>
            <a:pPr marL="0" indent="0">
              <a:buNone/>
            </a:pPr>
            <a:br>
              <a:rPr lang="en-US" sz="2400">
                <a:ea typeface="+mn-lt"/>
                <a:cs typeface="+mn-lt"/>
              </a:rPr>
            </a:br>
            <a:endParaRPr lang="en-US" sz="2400">
              <a:ea typeface="+mn-lt"/>
              <a:cs typeface="+mn-lt"/>
            </a:endParaRPr>
          </a:p>
          <a:p>
            <a:endParaRPr lang="en-US" sz="2400">
              <a:ea typeface="+mn-lt"/>
              <a:cs typeface="+mn-lt"/>
            </a:endParaRPr>
          </a:p>
        </p:txBody>
      </p:sp>
      <p:sp>
        <p:nvSpPr>
          <p:cNvPr id="7" name="TextBox 6">
            <a:extLst>
              <a:ext uri="{FF2B5EF4-FFF2-40B4-BE49-F238E27FC236}">
                <a16:creationId xmlns:a16="http://schemas.microsoft.com/office/drawing/2014/main" id="{63BE3A18-1AC8-45B0-9C4D-C2751D831009}"/>
              </a:ext>
            </a:extLst>
          </p:cNvPr>
          <p:cNvSpPr txBox="1"/>
          <p:nvPr/>
        </p:nvSpPr>
        <p:spPr>
          <a:xfrm>
            <a:off x="4627638" y="5788781"/>
            <a:ext cx="68555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https://www.ontariouniversitiesinfo.ca/programs/compare</a:t>
            </a:r>
          </a:p>
        </p:txBody>
      </p:sp>
      <p:pic>
        <p:nvPicPr>
          <p:cNvPr id="5" name="Picture 4">
            <a:extLst>
              <a:ext uri="{FF2B5EF4-FFF2-40B4-BE49-F238E27FC236}">
                <a16:creationId xmlns:a16="http://schemas.microsoft.com/office/drawing/2014/main" id="{B801A7D5-01B3-5028-102B-75A14723A733}"/>
              </a:ext>
            </a:extLst>
          </p:cNvPr>
          <p:cNvPicPr>
            <a:picLocks noChangeAspect="1"/>
          </p:cNvPicPr>
          <p:nvPr/>
        </p:nvPicPr>
        <p:blipFill>
          <a:blip r:embed="rId4"/>
          <a:stretch>
            <a:fillRect/>
          </a:stretch>
        </p:blipFill>
        <p:spPr>
          <a:xfrm>
            <a:off x="3112627" y="134151"/>
            <a:ext cx="9079373" cy="5176757"/>
          </a:xfrm>
          <a:prstGeom prst="rect">
            <a:avLst/>
          </a:prstGeom>
        </p:spPr>
      </p:pic>
    </p:spTree>
    <p:extLst>
      <p:ext uri="{BB962C8B-B14F-4D97-AF65-F5344CB8AC3E}">
        <p14:creationId xmlns:p14="http://schemas.microsoft.com/office/powerpoint/2010/main" val="2268089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Finding University Program</a:t>
            </a:r>
            <a:br>
              <a:rPr lang="en-US" b="1">
                <a:solidFill>
                  <a:srgbClr val="FFFFFF"/>
                </a:solidFill>
              </a:rPr>
            </a:br>
            <a:r>
              <a:rPr lang="en-US" b="1">
                <a:solidFill>
                  <a:srgbClr val="FFFFFF"/>
                </a:solidFill>
              </a:rPr>
              <a:t>Prerequisites</a:t>
            </a:r>
            <a:endParaRPr lang="en-US" b="1">
              <a:solidFill>
                <a:srgbClr val="FFFFFF"/>
              </a:solidFill>
              <a:cs typeface="Calibri Light"/>
            </a:endParaRPr>
          </a:p>
        </p:txBody>
      </p:sp>
      <p:sp>
        <p:nvSpPr>
          <p:cNvPr id="3" name="Content Placeholder 2"/>
          <p:cNvSpPr>
            <a:spLocks noGrp="1"/>
          </p:cNvSpPr>
          <p:nvPr>
            <p:ph idx="1"/>
          </p:nvPr>
        </p:nvSpPr>
        <p:spPr>
          <a:xfrm>
            <a:off x="5506374" y="293866"/>
            <a:ext cx="6626884" cy="6272034"/>
          </a:xfrm>
        </p:spPr>
        <p:txBody>
          <a:bodyPr anchor="ctr">
            <a:normAutofit fontScale="62500" lnSpcReduction="20000"/>
          </a:bodyPr>
          <a:lstStyle/>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solidFill>
                <a:srgbClr val="000000"/>
              </a:solidFill>
              <a:cs typeface="Calibri" panose="020F0502020204030204"/>
            </a:endParaRPr>
          </a:p>
          <a:p>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cs typeface="Calibri"/>
            </a:endParaRPr>
          </a:p>
          <a:p>
            <a:pPr marL="0" indent="0">
              <a:buNone/>
            </a:pPr>
            <a:br>
              <a:rPr lang="en-US" sz="2400">
                <a:ea typeface="+mn-lt"/>
                <a:cs typeface="+mn-lt"/>
              </a:rPr>
            </a:br>
            <a:endParaRPr lang="en-US" sz="2400">
              <a:ea typeface="+mn-lt"/>
              <a:cs typeface="+mn-lt"/>
            </a:endParaRPr>
          </a:p>
          <a:p>
            <a:endParaRPr lang="en-US" sz="2400">
              <a:ea typeface="+mn-lt"/>
              <a:cs typeface="+mn-lt"/>
            </a:endParaRPr>
          </a:p>
        </p:txBody>
      </p:sp>
      <p:pic>
        <p:nvPicPr>
          <p:cNvPr id="6" name="Picture 6" descr="Graphical user interface, text&#10;&#10;Description automatically generated">
            <a:extLst>
              <a:ext uri="{FF2B5EF4-FFF2-40B4-BE49-F238E27FC236}">
                <a16:creationId xmlns:a16="http://schemas.microsoft.com/office/drawing/2014/main" id="{655255AE-CE04-4980-BBCF-13E4E4225D5B}"/>
              </a:ext>
            </a:extLst>
          </p:cNvPr>
          <p:cNvPicPr>
            <a:picLocks noChangeAspect="1"/>
          </p:cNvPicPr>
          <p:nvPr/>
        </p:nvPicPr>
        <p:blipFill>
          <a:blip r:embed="rId4"/>
          <a:stretch>
            <a:fillRect/>
          </a:stretch>
        </p:blipFill>
        <p:spPr>
          <a:xfrm>
            <a:off x="5111448" y="430726"/>
            <a:ext cx="6976531" cy="6226357"/>
          </a:xfrm>
          <a:prstGeom prst="rect">
            <a:avLst/>
          </a:prstGeom>
        </p:spPr>
      </p:pic>
    </p:spTree>
    <p:extLst>
      <p:ext uri="{BB962C8B-B14F-4D97-AF65-F5344CB8AC3E}">
        <p14:creationId xmlns:p14="http://schemas.microsoft.com/office/powerpoint/2010/main" val="1509042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cs typeface="Calibri Light"/>
              </a:rPr>
              <a:t>Parent Resources re: university</a:t>
            </a:r>
          </a:p>
        </p:txBody>
      </p:sp>
      <p:sp>
        <p:nvSpPr>
          <p:cNvPr id="3" name="Content Placeholder 2"/>
          <p:cNvSpPr>
            <a:spLocks noGrp="1"/>
          </p:cNvSpPr>
          <p:nvPr>
            <p:ph idx="1"/>
          </p:nvPr>
        </p:nvSpPr>
        <p:spPr>
          <a:xfrm>
            <a:off x="5506374" y="293866"/>
            <a:ext cx="6626884" cy="6272034"/>
          </a:xfrm>
        </p:spPr>
        <p:txBody>
          <a:bodyPr anchor="ctr">
            <a:normAutofit fontScale="62500" lnSpcReduction="20000"/>
          </a:bodyPr>
          <a:lstStyle/>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solidFill>
                <a:srgbClr val="000000"/>
              </a:solidFill>
              <a:cs typeface="Calibri" panose="020F0502020204030204"/>
            </a:endParaRPr>
          </a:p>
          <a:p>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cs typeface="Calibri"/>
            </a:endParaRPr>
          </a:p>
          <a:p>
            <a:pPr marL="0" indent="0">
              <a:buNone/>
            </a:pPr>
            <a:br>
              <a:rPr lang="en-US" sz="2400">
                <a:ea typeface="+mn-lt"/>
                <a:cs typeface="+mn-lt"/>
              </a:rPr>
            </a:br>
            <a:endParaRPr lang="en-US" sz="2400">
              <a:ea typeface="+mn-lt"/>
              <a:cs typeface="+mn-lt"/>
            </a:endParaRPr>
          </a:p>
          <a:p>
            <a:endParaRPr lang="en-US" sz="2400">
              <a:ea typeface="+mn-lt"/>
              <a:cs typeface="+mn-lt"/>
            </a:endParaRPr>
          </a:p>
        </p:txBody>
      </p:sp>
      <p:pic>
        <p:nvPicPr>
          <p:cNvPr id="4" name="Picture 4" descr="Text&#10;&#10;Description automatically generated">
            <a:extLst>
              <a:ext uri="{FF2B5EF4-FFF2-40B4-BE49-F238E27FC236}">
                <a16:creationId xmlns:a16="http://schemas.microsoft.com/office/drawing/2014/main" id="{E3AB02D6-624C-4322-92DB-8FDF35AF3EEA}"/>
              </a:ext>
            </a:extLst>
          </p:cNvPr>
          <p:cNvPicPr>
            <a:picLocks noChangeAspect="1"/>
          </p:cNvPicPr>
          <p:nvPr/>
        </p:nvPicPr>
        <p:blipFill>
          <a:blip r:embed="rId4"/>
          <a:stretch>
            <a:fillRect/>
          </a:stretch>
        </p:blipFill>
        <p:spPr>
          <a:xfrm>
            <a:off x="5063067" y="3402"/>
            <a:ext cx="6928152" cy="5944052"/>
          </a:xfrm>
          <a:prstGeom prst="rect">
            <a:avLst/>
          </a:prstGeom>
        </p:spPr>
      </p:pic>
      <p:sp>
        <p:nvSpPr>
          <p:cNvPr id="5" name="TextBox 4">
            <a:extLst>
              <a:ext uri="{FF2B5EF4-FFF2-40B4-BE49-F238E27FC236}">
                <a16:creationId xmlns:a16="http://schemas.microsoft.com/office/drawing/2014/main" id="{DD720262-8890-462C-BAA2-E7E6401D3044}"/>
              </a:ext>
            </a:extLst>
          </p:cNvPr>
          <p:cNvSpPr txBox="1"/>
          <p:nvPr/>
        </p:nvSpPr>
        <p:spPr>
          <a:xfrm>
            <a:off x="5304971" y="6091162"/>
            <a:ext cx="65411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https://www.ontariouniversitiesinfo.ca/programs/search?search=business&amp;a_category=&amp;a_lang=22&amp;submit=Search+All+Programs</a:t>
            </a:r>
          </a:p>
        </p:txBody>
      </p:sp>
    </p:spTree>
    <p:extLst>
      <p:ext uri="{BB962C8B-B14F-4D97-AF65-F5344CB8AC3E}">
        <p14:creationId xmlns:p14="http://schemas.microsoft.com/office/powerpoint/2010/main" val="204565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04" y="1198063"/>
            <a:ext cx="11475454" cy="3615676"/>
          </a:xfrm>
        </p:spPr>
        <p:txBody>
          <a:bodyPr>
            <a:normAutofit/>
          </a:bodyPr>
          <a:lstStyle/>
          <a:p>
            <a:r>
              <a:rPr lang="en-US" b="1">
                <a:solidFill>
                  <a:srgbClr val="FFFFFF"/>
                </a:solidFill>
              </a:rPr>
              <a:t>Cost of University</a:t>
            </a:r>
            <a:br>
              <a:rPr lang="en-US" b="1">
                <a:solidFill>
                  <a:srgbClr val="FFFFFF"/>
                </a:solidFill>
              </a:rPr>
            </a:br>
            <a:r>
              <a:rPr lang="en-US">
                <a:ea typeface="+mj-lt"/>
                <a:cs typeface="+mj-lt"/>
              </a:rPr>
              <a:t>https://www.ontariouniversitiesinfo.ca/tuition-and-fees</a:t>
            </a:r>
            <a:br>
              <a:rPr lang="en-US">
                <a:ea typeface="+mj-lt"/>
                <a:cs typeface="+mj-lt"/>
              </a:rPr>
            </a:br>
            <a:endParaRPr lang="en-US" b="1">
              <a:solidFill>
                <a:srgbClr val="FFFFFF"/>
              </a:solidFill>
              <a:cs typeface="Calibri Light"/>
            </a:endParaRPr>
          </a:p>
        </p:txBody>
      </p:sp>
      <p:sp>
        <p:nvSpPr>
          <p:cNvPr id="3" name="Content Placeholder 2"/>
          <p:cNvSpPr>
            <a:spLocks noGrp="1"/>
          </p:cNvSpPr>
          <p:nvPr>
            <p:ph idx="1"/>
          </p:nvPr>
        </p:nvSpPr>
        <p:spPr>
          <a:xfrm>
            <a:off x="5140316" y="306566"/>
            <a:ext cx="6813231" cy="6259334"/>
          </a:xfrm>
        </p:spPr>
        <p:txBody>
          <a:bodyPr anchor="ctr">
            <a:normAutofit fontScale="32500" lnSpcReduction="20000"/>
          </a:bodyPr>
          <a:lstStyle/>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endParaRPr lang="en-US" sz="3200">
              <a:ea typeface="+mn-lt"/>
              <a:cs typeface="+mn-lt"/>
            </a:endParaRPr>
          </a:p>
          <a:p>
            <a:pPr marL="0" indent="0">
              <a:buNone/>
            </a:pPr>
            <a:r>
              <a:rPr lang="en-US" sz="3200">
                <a:ea typeface="+mn-lt"/>
                <a:cs typeface="+mn-lt"/>
                <a:hlinkClick r:id="rId4"/>
              </a:rPr>
              <a:t>www.ontariouniversitiesinfo.ca/tuition-and-fees</a:t>
            </a:r>
            <a:endParaRPr lang="en-US" sz="3200">
              <a:solidFill>
                <a:srgbClr val="000000"/>
              </a:solidFill>
              <a:cs typeface="Calibri" panose="020F0502020204030204"/>
            </a:endParaRPr>
          </a:p>
          <a:p>
            <a:endParaRPr lang="en-US" sz="2400">
              <a:ea typeface="+mn-lt"/>
              <a:cs typeface="+mn-lt"/>
            </a:endParaRPr>
          </a:p>
          <a:p>
            <a:pPr marL="0" indent="0">
              <a:buNone/>
            </a:pPr>
            <a:endParaRPr lang="en-US" sz="2400">
              <a:cs typeface="Calibri"/>
            </a:endParaRPr>
          </a:p>
          <a:p>
            <a:pPr marL="0" indent="0">
              <a:buNone/>
            </a:pPr>
            <a:br>
              <a:rPr lang="en-US" sz="2400">
                <a:ea typeface="+mn-lt"/>
                <a:cs typeface="+mn-lt"/>
              </a:rPr>
            </a:br>
            <a:endParaRPr lang="en-US" sz="2400">
              <a:ea typeface="+mn-lt"/>
              <a:cs typeface="+mn-lt"/>
            </a:endParaRPr>
          </a:p>
          <a:p>
            <a:endParaRPr lang="en-US" sz="2400">
              <a:ea typeface="+mn-lt"/>
              <a:cs typeface="+mn-lt"/>
            </a:endParaRPr>
          </a:p>
        </p:txBody>
      </p:sp>
    </p:spTree>
    <p:extLst>
      <p:ext uri="{BB962C8B-B14F-4D97-AF65-F5344CB8AC3E}">
        <p14:creationId xmlns:p14="http://schemas.microsoft.com/office/powerpoint/2010/main" val="263829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sz="6000" b="1">
                <a:solidFill>
                  <a:schemeClr val="accent1"/>
                </a:solidFill>
              </a:rPr>
              <a:t>Topics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76031" y="963877"/>
            <a:ext cx="6662371" cy="4930246"/>
          </a:xfrm>
        </p:spPr>
        <p:txBody>
          <a:bodyPr anchor="ctr">
            <a:normAutofit/>
          </a:bodyPr>
          <a:lstStyle/>
          <a:p>
            <a:r>
              <a:rPr lang="en-US"/>
              <a:t>What are the Skilled Trades</a:t>
            </a:r>
            <a:endParaRPr lang="en-US">
              <a:cs typeface="Calibri"/>
            </a:endParaRPr>
          </a:p>
          <a:p>
            <a:r>
              <a:rPr lang="en-US">
                <a:ea typeface="+mn-lt"/>
                <a:cs typeface="+mn-lt"/>
              </a:rPr>
              <a:t>Understanding Apprenticeship</a:t>
            </a:r>
          </a:p>
          <a:p>
            <a:r>
              <a:rPr lang="en-US">
                <a:ea typeface="+mn-lt"/>
                <a:cs typeface="+mn-lt"/>
              </a:rPr>
              <a:t>Benefits </a:t>
            </a:r>
          </a:p>
          <a:p>
            <a:r>
              <a:rPr lang="en-US">
                <a:ea typeface="+mn-lt"/>
                <a:cs typeface="+mn-lt"/>
              </a:rPr>
              <a:t>Challenges </a:t>
            </a:r>
          </a:p>
          <a:p>
            <a:r>
              <a:rPr lang="en-US"/>
              <a:t>Cost of Education </a:t>
            </a:r>
            <a:endParaRPr lang="en-US">
              <a:cs typeface="Calibri"/>
            </a:endParaRPr>
          </a:p>
          <a:p>
            <a:r>
              <a:rPr lang="en-US"/>
              <a:t>Financial opportunity </a:t>
            </a:r>
            <a:endParaRPr lang="en-US">
              <a:cs typeface="Calibri" panose="020F0502020204030204"/>
            </a:endParaRPr>
          </a:p>
          <a:p>
            <a:r>
              <a:rPr lang="en-US"/>
              <a:t>Steps required in High School </a:t>
            </a:r>
            <a:endParaRPr lang="en-US">
              <a:cs typeface="Calibri"/>
            </a:endParaRPr>
          </a:p>
          <a:p>
            <a:r>
              <a:rPr lang="en-US"/>
              <a:t>Valuable online resources</a:t>
            </a:r>
            <a:endParaRPr lang="en-US">
              <a:cs typeface="Calibri"/>
            </a:endParaRPr>
          </a:p>
        </p:txBody>
      </p:sp>
    </p:spTree>
    <p:extLst>
      <p:ext uri="{BB962C8B-B14F-4D97-AF65-F5344CB8AC3E}">
        <p14:creationId xmlns:p14="http://schemas.microsoft.com/office/powerpoint/2010/main" val="3003840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38400"/>
            <a:ext cx="3505200" cy="3786188"/>
          </a:xfrm>
        </p:spPr>
        <p:txBody>
          <a:bodyPr>
            <a:normAutofit fontScale="25000" lnSpcReduction="20000"/>
          </a:bodyPr>
          <a:lstStyle/>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endParaRPr lang="en-US" sz="500">
              <a:ea typeface="+mn-lt"/>
              <a:cs typeface="+mn-lt"/>
            </a:endParaRPr>
          </a:p>
          <a:p>
            <a:pPr marL="0" indent="0">
              <a:buNone/>
            </a:pPr>
            <a:r>
              <a:rPr lang="en-US" sz="500">
                <a:ea typeface="+mn-lt"/>
                <a:cs typeface="+mn-lt"/>
                <a:hlinkClick r:id="rId3"/>
              </a:rPr>
              <a:t>www.ontariouniversitiesinfo.ca/tuition-and-fees</a:t>
            </a:r>
            <a:endParaRPr lang="en-US" sz="500">
              <a:cs typeface="Calibri" panose="020F0502020204030204"/>
            </a:endParaRPr>
          </a:p>
          <a:p>
            <a:endParaRPr lang="en-US" sz="500">
              <a:ea typeface="+mn-lt"/>
              <a:cs typeface="+mn-lt"/>
            </a:endParaRPr>
          </a:p>
          <a:p>
            <a:pPr marL="0" indent="0">
              <a:buNone/>
            </a:pPr>
            <a:endParaRPr lang="en-US" sz="500">
              <a:cs typeface="Calibri"/>
            </a:endParaRPr>
          </a:p>
          <a:p>
            <a:pPr marL="0" indent="0">
              <a:buNone/>
            </a:pPr>
            <a:br>
              <a:rPr lang="en-US" sz="500">
                <a:ea typeface="+mn-lt"/>
                <a:cs typeface="+mn-lt"/>
              </a:rPr>
            </a:br>
            <a:endParaRPr lang="en-US" sz="500">
              <a:ea typeface="+mn-lt"/>
              <a:cs typeface="+mn-lt"/>
            </a:endParaRPr>
          </a:p>
          <a:p>
            <a:endParaRPr lang="en-US" sz="500">
              <a:ea typeface="+mn-lt"/>
              <a:cs typeface="+mn-lt"/>
            </a:endParaRPr>
          </a:p>
        </p:txBody>
      </p:sp>
      <p:pic>
        <p:nvPicPr>
          <p:cNvPr id="7" name="Picture 7" descr="Table&#10;&#10;Description automatically generated">
            <a:extLst>
              <a:ext uri="{FF2B5EF4-FFF2-40B4-BE49-F238E27FC236}">
                <a16:creationId xmlns:a16="http://schemas.microsoft.com/office/drawing/2014/main" id="{3430144B-1985-E378-AB2F-FDDE19F4114E}"/>
              </a:ext>
            </a:extLst>
          </p:cNvPr>
          <p:cNvPicPr>
            <a:picLocks noChangeAspect="1"/>
          </p:cNvPicPr>
          <p:nvPr/>
        </p:nvPicPr>
        <p:blipFill>
          <a:blip r:embed="rId4"/>
          <a:stretch>
            <a:fillRect/>
          </a:stretch>
        </p:blipFill>
        <p:spPr>
          <a:xfrm>
            <a:off x="226143" y="437308"/>
            <a:ext cx="11383295" cy="5799031"/>
          </a:xfrm>
          <a:prstGeom prst="rect">
            <a:avLst/>
          </a:prstGeom>
        </p:spPr>
      </p:pic>
    </p:spTree>
    <p:extLst>
      <p:ext uri="{BB962C8B-B14F-4D97-AF65-F5344CB8AC3E}">
        <p14:creationId xmlns:p14="http://schemas.microsoft.com/office/powerpoint/2010/main" val="1298646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Cost of University</a:t>
            </a:r>
            <a:endParaRPr lang="en-US" b="1">
              <a:solidFill>
                <a:srgbClr val="FFFFFF"/>
              </a:solidFill>
              <a:cs typeface="Calibri Light"/>
            </a:endParaRPr>
          </a:p>
        </p:txBody>
      </p:sp>
      <p:sp>
        <p:nvSpPr>
          <p:cNvPr id="3" name="Content Placeholder 2"/>
          <p:cNvSpPr>
            <a:spLocks noGrp="1"/>
          </p:cNvSpPr>
          <p:nvPr>
            <p:ph idx="1"/>
          </p:nvPr>
        </p:nvSpPr>
        <p:spPr>
          <a:xfrm>
            <a:off x="5506374" y="293866"/>
            <a:ext cx="6626884" cy="6272034"/>
          </a:xfrm>
        </p:spPr>
        <p:txBody>
          <a:bodyPr anchor="ctr">
            <a:normAutofit fontScale="62500" lnSpcReduction="20000"/>
          </a:bodyPr>
          <a:lstStyle/>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solidFill>
                <a:srgbClr val="000000"/>
              </a:solidFill>
              <a:cs typeface="Calibri" panose="020F0502020204030204"/>
            </a:endParaRPr>
          </a:p>
          <a:p>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r>
              <a:rPr lang="en-US" sz="2400">
                <a:ea typeface="+mn-lt"/>
                <a:cs typeface="+mn-lt"/>
                <a:hlinkClick r:id="rId4"/>
              </a:rPr>
              <a:t>https://uwaterloo.ca/future-students/financing/budget-calculator</a:t>
            </a:r>
            <a:endParaRPr lang="en-US">
              <a:cs typeface="Calibri"/>
            </a:endParaRPr>
          </a:p>
          <a:p>
            <a:pPr marL="0" indent="0">
              <a:buNone/>
            </a:pPr>
            <a:br>
              <a:rPr lang="en-US" sz="2400">
                <a:ea typeface="+mn-lt"/>
                <a:cs typeface="+mn-lt"/>
              </a:rPr>
            </a:br>
            <a:endParaRPr lang="en-US" sz="2400">
              <a:ea typeface="+mn-lt"/>
              <a:cs typeface="+mn-lt"/>
            </a:endParaRPr>
          </a:p>
          <a:p>
            <a:endParaRPr lang="en-US" sz="2400">
              <a:ea typeface="+mn-lt"/>
              <a:cs typeface="+mn-lt"/>
            </a:endParaRPr>
          </a:p>
        </p:txBody>
      </p:sp>
    </p:spTree>
    <p:extLst>
      <p:ext uri="{BB962C8B-B14F-4D97-AF65-F5344CB8AC3E}">
        <p14:creationId xmlns:p14="http://schemas.microsoft.com/office/powerpoint/2010/main" val="3440801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54225"/>
            <a:ext cx="3668713" cy="2759075"/>
          </a:xfrm>
        </p:spPr>
        <p:txBody>
          <a:bodyPr>
            <a:normAutofit/>
          </a:bodyPr>
          <a:lstStyle/>
          <a:p>
            <a:r>
              <a:rPr lang="en-US" b="1">
                <a:solidFill>
                  <a:srgbClr val="FFFFFF"/>
                </a:solidFill>
              </a:rPr>
              <a:t>Cost of University</a:t>
            </a:r>
            <a:endParaRPr lang="en-US" b="1">
              <a:solidFill>
                <a:srgbClr val="FFFFFF"/>
              </a:solidFill>
              <a:cs typeface="Calibri Light"/>
            </a:endParaRPr>
          </a:p>
        </p:txBody>
      </p:sp>
      <p:sp>
        <p:nvSpPr>
          <p:cNvPr id="3" name="Content Placeholder 2"/>
          <p:cNvSpPr>
            <a:spLocks noGrp="1"/>
          </p:cNvSpPr>
          <p:nvPr>
            <p:ph idx="4294967295"/>
          </p:nvPr>
        </p:nvSpPr>
        <p:spPr>
          <a:xfrm>
            <a:off x="5565775" y="293688"/>
            <a:ext cx="6626225" cy="6272212"/>
          </a:xfrm>
        </p:spPr>
        <p:txBody>
          <a:bodyPr anchor="ctr">
            <a:normAutofit fontScale="62500" lnSpcReduction="20000"/>
          </a:bodyPr>
          <a:lstStyle/>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solidFill>
                <a:srgbClr val="000000"/>
              </a:solidFill>
              <a:cs typeface="Calibri" panose="020F0502020204030204"/>
            </a:endParaRPr>
          </a:p>
          <a:p>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r>
              <a:rPr lang="en-US" sz="2400">
                <a:ea typeface="+mn-lt"/>
                <a:cs typeface="+mn-lt"/>
                <a:hlinkClick r:id="rId3"/>
              </a:rPr>
              <a:t>https</a:t>
            </a:r>
            <a:endParaRPr lang="en-US">
              <a:cs typeface="Calibri"/>
            </a:endParaRPr>
          </a:p>
          <a:p>
            <a:pPr marL="0" indent="0">
              <a:buNone/>
            </a:pPr>
            <a:br>
              <a:rPr lang="en-US" sz="2400">
                <a:ea typeface="+mn-lt"/>
                <a:cs typeface="+mn-lt"/>
              </a:rPr>
            </a:br>
            <a:endParaRPr lang="en-US" sz="2400">
              <a:ea typeface="+mn-lt"/>
              <a:cs typeface="+mn-lt"/>
            </a:endParaRPr>
          </a:p>
          <a:p>
            <a:endParaRPr lang="en-US" sz="2400">
              <a:ea typeface="+mn-lt"/>
              <a:cs typeface="+mn-lt"/>
            </a:endParaRPr>
          </a:p>
        </p:txBody>
      </p:sp>
      <p:pic>
        <p:nvPicPr>
          <p:cNvPr id="4" name="Picture 4" descr="Graphical user interface, text, application, email&#10;&#10;Description automatically generated">
            <a:extLst>
              <a:ext uri="{FF2B5EF4-FFF2-40B4-BE49-F238E27FC236}">
                <a16:creationId xmlns:a16="http://schemas.microsoft.com/office/drawing/2014/main" id="{E126A776-5399-EE2F-6385-FE367DCCBC07}"/>
              </a:ext>
            </a:extLst>
          </p:cNvPr>
          <p:cNvPicPr>
            <a:picLocks noChangeAspect="1"/>
          </p:cNvPicPr>
          <p:nvPr/>
        </p:nvPicPr>
        <p:blipFill>
          <a:blip r:embed="rId4"/>
          <a:stretch>
            <a:fillRect/>
          </a:stretch>
        </p:blipFill>
        <p:spPr>
          <a:xfrm>
            <a:off x="1467466" y="371248"/>
            <a:ext cx="9183327" cy="6066342"/>
          </a:xfrm>
          <a:prstGeom prst="rect">
            <a:avLst/>
          </a:prstGeom>
        </p:spPr>
      </p:pic>
    </p:spTree>
    <p:extLst>
      <p:ext uri="{BB962C8B-B14F-4D97-AF65-F5344CB8AC3E}">
        <p14:creationId xmlns:p14="http://schemas.microsoft.com/office/powerpoint/2010/main" val="3837591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54225"/>
            <a:ext cx="3668713" cy="2759075"/>
          </a:xfrm>
        </p:spPr>
        <p:txBody>
          <a:bodyPr>
            <a:normAutofit/>
          </a:bodyPr>
          <a:lstStyle/>
          <a:p>
            <a:r>
              <a:rPr lang="en-US" b="1">
                <a:solidFill>
                  <a:srgbClr val="FFFFFF"/>
                </a:solidFill>
              </a:rPr>
              <a:t>Cost of University</a:t>
            </a:r>
            <a:endParaRPr lang="en-US" b="1">
              <a:solidFill>
                <a:srgbClr val="FFFFFF"/>
              </a:solidFill>
              <a:cs typeface="Calibri Light"/>
            </a:endParaRPr>
          </a:p>
        </p:txBody>
      </p:sp>
      <p:sp>
        <p:nvSpPr>
          <p:cNvPr id="3" name="Content Placeholder 2"/>
          <p:cNvSpPr>
            <a:spLocks noGrp="1"/>
          </p:cNvSpPr>
          <p:nvPr>
            <p:ph idx="4294967295"/>
          </p:nvPr>
        </p:nvSpPr>
        <p:spPr>
          <a:xfrm>
            <a:off x="5565116" y="1295352"/>
            <a:ext cx="6626884" cy="6272034"/>
          </a:xfrm>
        </p:spPr>
        <p:txBody>
          <a:bodyPr anchor="ctr">
            <a:normAutofit fontScale="62500" lnSpcReduction="20000"/>
          </a:bodyPr>
          <a:lstStyle/>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solidFill>
                <a:srgbClr val="000000"/>
              </a:solidFill>
              <a:cs typeface="Calibri" panose="020F0502020204030204"/>
            </a:endParaRPr>
          </a:p>
          <a:p>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r>
              <a:rPr lang="en-US" sz="2400">
                <a:ea typeface="+mn-lt"/>
                <a:cs typeface="+mn-lt"/>
                <a:hlinkClick r:id="rId3"/>
              </a:rPr>
              <a:t>https://uwaterloo.ca/future-students/financing/budget-calculator</a:t>
            </a:r>
            <a:endParaRPr lang="en-US">
              <a:cs typeface="Calibri"/>
            </a:endParaRPr>
          </a:p>
          <a:p>
            <a:pPr marL="0" indent="0">
              <a:buNone/>
            </a:pPr>
            <a:br>
              <a:rPr lang="en-US" sz="2400">
                <a:ea typeface="+mn-lt"/>
                <a:cs typeface="+mn-lt"/>
              </a:rPr>
            </a:br>
            <a:endParaRPr lang="en-US" sz="2400">
              <a:ea typeface="+mn-lt"/>
              <a:cs typeface="+mn-lt"/>
            </a:endParaRPr>
          </a:p>
          <a:p>
            <a:endParaRPr lang="en-US" sz="2400">
              <a:ea typeface="+mn-lt"/>
              <a:cs typeface="+mn-lt"/>
            </a:endParaRPr>
          </a:p>
        </p:txBody>
      </p:sp>
      <p:pic>
        <p:nvPicPr>
          <p:cNvPr id="6" name="Picture 5">
            <a:extLst>
              <a:ext uri="{FF2B5EF4-FFF2-40B4-BE49-F238E27FC236}">
                <a16:creationId xmlns:a16="http://schemas.microsoft.com/office/drawing/2014/main" id="{DE8261C6-5123-B25C-641E-D9EFC591B047}"/>
              </a:ext>
            </a:extLst>
          </p:cNvPr>
          <p:cNvPicPr>
            <a:picLocks noChangeAspect="1"/>
          </p:cNvPicPr>
          <p:nvPr/>
        </p:nvPicPr>
        <p:blipFill>
          <a:blip r:embed="rId4"/>
          <a:stretch>
            <a:fillRect/>
          </a:stretch>
        </p:blipFill>
        <p:spPr>
          <a:xfrm>
            <a:off x="2279385" y="49161"/>
            <a:ext cx="8039219" cy="6664177"/>
          </a:xfrm>
          <a:prstGeom prst="rect">
            <a:avLst/>
          </a:prstGeom>
        </p:spPr>
      </p:pic>
    </p:spTree>
    <p:extLst>
      <p:ext uri="{BB962C8B-B14F-4D97-AF65-F5344CB8AC3E}">
        <p14:creationId xmlns:p14="http://schemas.microsoft.com/office/powerpoint/2010/main" val="1489061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Suggested steps in high school </a:t>
            </a:r>
            <a:endParaRPr lang="en-US">
              <a:solidFill>
                <a:srgbClr val="FFFFFF"/>
              </a:solidFill>
            </a:endParaRPr>
          </a:p>
        </p:txBody>
      </p:sp>
      <p:sp>
        <p:nvSpPr>
          <p:cNvPr id="3" name="Content Placeholder 2"/>
          <p:cNvSpPr>
            <a:spLocks noGrp="1"/>
          </p:cNvSpPr>
          <p:nvPr>
            <p:ph idx="1"/>
          </p:nvPr>
        </p:nvSpPr>
        <p:spPr>
          <a:xfrm>
            <a:off x="5266791" y="100621"/>
            <a:ext cx="6714410" cy="6753602"/>
          </a:xfrm>
        </p:spPr>
        <p:txBody>
          <a:bodyPr vert="horz" lIns="91440" tIns="45720" rIns="91440" bIns="45720" rtlCol="0" anchor="ctr">
            <a:noAutofit/>
          </a:bodyPr>
          <a:lstStyle/>
          <a:p>
            <a:endParaRPr lang="en-US" sz="2400">
              <a:solidFill>
                <a:srgbClr val="000000"/>
              </a:solidFill>
            </a:endParaRPr>
          </a:p>
          <a:p>
            <a:r>
              <a:rPr lang="en-US" sz="3200" dirty="0">
                <a:solidFill>
                  <a:srgbClr val="000000"/>
                </a:solidFill>
                <a:cs typeface="Calibri"/>
              </a:rPr>
              <a:t>Take academic level courses (as long as successful)</a:t>
            </a:r>
          </a:p>
          <a:p>
            <a:r>
              <a:rPr lang="en-US" sz="3200" dirty="0">
                <a:solidFill>
                  <a:srgbClr val="000000"/>
                </a:solidFill>
                <a:cs typeface="Calibri"/>
              </a:rPr>
              <a:t>Get good grades </a:t>
            </a:r>
          </a:p>
          <a:p>
            <a:r>
              <a:rPr lang="en-US" sz="3200" dirty="0">
                <a:solidFill>
                  <a:srgbClr val="000000"/>
                </a:solidFill>
                <a:ea typeface="+mn-lt"/>
                <a:cs typeface="+mn-lt"/>
              </a:rPr>
              <a:t>Develop good homework and study habits</a:t>
            </a:r>
            <a:endParaRPr lang="en-US" sz="3200" dirty="0">
              <a:solidFill>
                <a:srgbClr val="000000"/>
              </a:solidFill>
              <a:cs typeface="Calibri"/>
            </a:endParaRPr>
          </a:p>
          <a:p>
            <a:r>
              <a:rPr lang="en-US" sz="3200" dirty="0">
                <a:solidFill>
                  <a:srgbClr val="000000"/>
                </a:solidFill>
                <a:cs typeface="Calibri"/>
              </a:rPr>
              <a:t>Follow your interests, develop your passion</a:t>
            </a:r>
          </a:p>
          <a:p>
            <a:r>
              <a:rPr lang="en-US" sz="3200" dirty="0">
                <a:solidFill>
                  <a:srgbClr val="000000"/>
                </a:solidFill>
                <a:cs typeface="Calibri"/>
              </a:rPr>
              <a:t>Know prerequisites required</a:t>
            </a:r>
          </a:p>
          <a:p>
            <a:r>
              <a:rPr lang="en-US" sz="3200" dirty="0">
                <a:solidFill>
                  <a:srgbClr val="000000"/>
                </a:solidFill>
              </a:rPr>
              <a:t>Get involved in extracurricular and leadership activities</a:t>
            </a:r>
            <a:endParaRPr lang="en-US" sz="3200" dirty="0">
              <a:solidFill>
                <a:srgbClr val="000000"/>
              </a:solidFill>
              <a:cs typeface="Calibri"/>
            </a:endParaRPr>
          </a:p>
          <a:p>
            <a:r>
              <a:rPr lang="en-US" sz="3200" dirty="0">
                <a:cs typeface="Calibri"/>
              </a:rPr>
              <a:t>VISIT SCHOOLS (virtually too) !!!!!!!!!</a:t>
            </a:r>
          </a:p>
          <a:p>
            <a:r>
              <a:rPr lang="en-US" sz="2400" dirty="0">
                <a:ea typeface="+mn-lt"/>
                <a:cs typeface="+mn-lt"/>
                <a:hlinkClick r:id="rId4"/>
              </a:rPr>
              <a:t>https://www.ontariouniversitiesinfo.ca/universities/events</a:t>
            </a:r>
            <a:r>
              <a:rPr lang="en-US" sz="2400" dirty="0">
                <a:ea typeface="+mn-lt"/>
                <a:cs typeface="+mn-lt"/>
              </a:rPr>
              <a:t> </a:t>
            </a:r>
          </a:p>
        </p:txBody>
      </p:sp>
    </p:spTree>
    <p:extLst>
      <p:ext uri="{BB962C8B-B14F-4D97-AF65-F5344CB8AC3E}">
        <p14:creationId xmlns:p14="http://schemas.microsoft.com/office/powerpoint/2010/main" val="325436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Websites for researching Degree programs</a:t>
            </a:r>
            <a:endParaRPr lang="en-US" b="1">
              <a:solidFill>
                <a:srgbClr val="FFFFFF"/>
              </a:solidFill>
              <a:cs typeface="Calibri Light"/>
            </a:endParaRPr>
          </a:p>
        </p:txBody>
      </p:sp>
      <p:sp>
        <p:nvSpPr>
          <p:cNvPr id="3" name="Content Placeholder 2"/>
          <p:cNvSpPr>
            <a:spLocks noGrp="1"/>
          </p:cNvSpPr>
          <p:nvPr>
            <p:ph idx="1"/>
          </p:nvPr>
        </p:nvSpPr>
        <p:spPr>
          <a:xfrm>
            <a:off x="6090574" y="318111"/>
            <a:ext cx="5674384" cy="6120789"/>
          </a:xfrm>
        </p:spPr>
        <p:txBody>
          <a:bodyPr anchor="ctr">
            <a:normAutofit fontScale="92500" lnSpcReduction="20000"/>
          </a:bodyPr>
          <a:lstStyle/>
          <a:p>
            <a:endParaRPr lang="en-US" sz="2400">
              <a:solidFill>
                <a:srgbClr val="000000"/>
              </a:solidFill>
            </a:endParaRPr>
          </a:p>
          <a:p>
            <a:pPr>
              <a:lnSpc>
                <a:spcPct val="100000"/>
              </a:lnSpc>
              <a:spcBef>
                <a:spcPts val="0"/>
              </a:spcBef>
            </a:pPr>
            <a:r>
              <a:rPr lang="en-US" sz="2400" dirty="0">
                <a:solidFill>
                  <a:srgbClr val="FFFFFF"/>
                </a:solidFill>
                <a:latin typeface="Franklin Gothic Book"/>
                <a:cs typeface="Calibri"/>
              </a:rPr>
              <a:t> – undergrad degree programs </a:t>
            </a:r>
            <a:endParaRPr lang="en-US" sz="2400" dirty="0">
              <a:ea typeface="+mn-lt"/>
              <a:cs typeface="+mn-lt"/>
            </a:endParaRPr>
          </a:p>
          <a:p>
            <a:pPr>
              <a:lnSpc>
                <a:spcPct val="100000"/>
              </a:lnSpc>
              <a:spcBef>
                <a:spcPts val="0"/>
              </a:spcBef>
            </a:pPr>
            <a:r>
              <a:rPr lang="en-US" sz="2400" dirty="0">
                <a:solidFill>
                  <a:srgbClr val="FFFFFF"/>
                </a:solidFill>
                <a:latin typeface="Franklin Gothic Book"/>
                <a:cs typeface="Calibri"/>
              </a:rPr>
              <a:t> - </a:t>
            </a:r>
            <a:r>
              <a:rPr lang="en-US" sz="2400" dirty="0" err="1">
                <a:solidFill>
                  <a:srgbClr val="FFFFFF"/>
                </a:solidFill>
                <a:latin typeface="Franklin Gothic Book"/>
                <a:cs typeface="Calibri"/>
              </a:rPr>
              <a:t>unergrad</a:t>
            </a:r>
            <a:r>
              <a:rPr lang="en-US" sz="2400" dirty="0">
                <a:solidFill>
                  <a:srgbClr val="FFFFFF"/>
                </a:solidFill>
                <a:latin typeface="Franklin Gothic Book"/>
                <a:cs typeface="Calibri"/>
              </a:rPr>
              <a:t> course calendars  </a:t>
            </a:r>
            <a:endParaRPr lang="en-US" sz="2400" dirty="0">
              <a:ea typeface="+mn-lt"/>
              <a:cs typeface="+mn-lt"/>
            </a:endParaRPr>
          </a:p>
          <a:p>
            <a:pPr>
              <a:lnSpc>
                <a:spcPct val="100000"/>
              </a:lnSpc>
              <a:spcBef>
                <a:spcPts val="0"/>
              </a:spcBef>
            </a:pPr>
            <a:r>
              <a:rPr lang="en-US" sz="2400" dirty="0">
                <a:solidFill>
                  <a:srgbClr val="FFFFFF"/>
                </a:solidFill>
                <a:latin typeface="Franklin Gothic Book"/>
              </a:rPr>
              <a:t>– Collaborative Programs (college diploma &amp; </a:t>
            </a:r>
            <a:r>
              <a:rPr lang="en-US" sz="2400" dirty="0">
                <a:solidFill>
                  <a:srgbClr val="FFFFFF"/>
                </a:solidFill>
                <a:latin typeface="Franklin Gothic Book"/>
                <a:cs typeface="Calibri"/>
              </a:rPr>
              <a:t>university degree) </a:t>
            </a:r>
            <a:endParaRPr lang="en-US" sz="2400" dirty="0">
              <a:ea typeface="+mn-lt"/>
              <a:cs typeface="+mn-lt"/>
            </a:endParaRPr>
          </a:p>
          <a:p>
            <a:r>
              <a:rPr lang="en-US" sz="3000" b="1" dirty="0">
                <a:ea typeface="+mn-lt"/>
                <a:cs typeface="+mn-lt"/>
              </a:rPr>
              <a:t>University Pathway</a:t>
            </a:r>
            <a:br>
              <a:rPr lang="en-US" sz="2400" b="1" dirty="0">
                <a:ea typeface="+mn-lt"/>
                <a:cs typeface="+mn-lt"/>
              </a:rPr>
            </a:br>
            <a:r>
              <a:rPr lang="en-US" sz="2400" b="1" dirty="0">
                <a:ea typeface="+mn-lt"/>
                <a:cs typeface="+mn-lt"/>
              </a:rPr>
              <a:t> </a:t>
            </a:r>
            <a:r>
              <a:rPr lang="en-US" sz="2400" dirty="0">
                <a:ea typeface="+mn-lt"/>
                <a:cs typeface="+mn-lt"/>
                <a:hlinkClick r:id="rId4"/>
              </a:rPr>
              <a:t>www.ontariouniversitiesinfo.ca</a:t>
            </a:r>
            <a:r>
              <a:rPr lang="en-US" sz="2400" dirty="0">
                <a:ea typeface="+mn-lt"/>
                <a:cs typeface="+mn-lt"/>
              </a:rPr>
              <a:t> – undergrad degree programs </a:t>
            </a:r>
            <a:endParaRPr lang="en-US" sz="2400" dirty="0">
              <a:cs typeface="Calibri"/>
            </a:endParaRPr>
          </a:p>
          <a:p>
            <a:r>
              <a:rPr lang="en-US" sz="2400" dirty="0">
                <a:ea typeface="+mn-lt"/>
                <a:cs typeface="+mn-lt"/>
                <a:hlinkClick r:id="rId5"/>
              </a:rPr>
              <a:t>www.ontariocolleges.ca</a:t>
            </a:r>
            <a:r>
              <a:rPr lang="en-US" sz="2400" dirty="0">
                <a:ea typeface="+mn-lt"/>
                <a:cs typeface="+mn-lt"/>
              </a:rPr>
              <a:t>  - undergrad degree programs </a:t>
            </a:r>
          </a:p>
          <a:p>
            <a:r>
              <a:rPr lang="en-US" sz="2400" dirty="0">
                <a:ea typeface="+mn-lt"/>
                <a:cs typeface="+mn-lt"/>
                <a:hlinkClick r:id="rId6"/>
              </a:rPr>
              <a:t>www.ouac.on.ca/university-links</a:t>
            </a:r>
            <a:r>
              <a:rPr lang="en-US" sz="2400" dirty="0">
                <a:ea typeface="+mn-lt"/>
                <a:cs typeface="+mn-lt"/>
              </a:rPr>
              <a:t> - undergrad course calendars </a:t>
            </a:r>
            <a:endParaRPr lang="en-US" sz="2400" dirty="0">
              <a:cs typeface="Calibri"/>
            </a:endParaRPr>
          </a:p>
          <a:p>
            <a:r>
              <a:rPr lang="en-US" sz="2400" dirty="0">
                <a:ea typeface="+mn-lt"/>
                <a:cs typeface="+mn-lt"/>
                <a:hlinkClick r:id="rId7"/>
              </a:rPr>
              <a:t>https://www.ouac.on.ca/guide/collaborative-university-college-programs/</a:t>
            </a:r>
            <a:r>
              <a:rPr lang="en-US" sz="2400" dirty="0">
                <a:ea typeface="+mn-lt"/>
                <a:cs typeface="+mn-lt"/>
              </a:rPr>
              <a:t> – Collaborative Programs (college diploma &amp; university degree) </a:t>
            </a:r>
            <a:endParaRPr lang="en-US" sz="2400" dirty="0">
              <a:cs typeface="Calibri"/>
            </a:endParaRPr>
          </a:p>
          <a:p>
            <a:pPr>
              <a:lnSpc>
                <a:spcPct val="100000"/>
              </a:lnSpc>
              <a:spcBef>
                <a:spcPts val="0"/>
              </a:spcBef>
            </a:pPr>
            <a:r>
              <a:rPr lang="en-US" sz="2400" dirty="0">
                <a:ea typeface="+mn-lt"/>
                <a:cs typeface="+mn-lt"/>
                <a:hlinkClick r:id="rId8"/>
              </a:rPr>
              <a:t>www.ouac.on.ca</a:t>
            </a:r>
            <a:r>
              <a:rPr lang="en-US" sz="2400" dirty="0">
                <a:ea typeface="+mn-lt"/>
                <a:cs typeface="+mn-lt"/>
              </a:rPr>
              <a:t> – research graduate programs </a:t>
            </a:r>
          </a:p>
          <a:p>
            <a:pPr marL="0" indent="0">
              <a:lnSpc>
                <a:spcPct val="100000"/>
              </a:lnSpc>
              <a:spcBef>
                <a:spcPts val="0"/>
              </a:spcBef>
              <a:buNone/>
            </a:pPr>
            <a:r>
              <a:rPr lang="en-US" b="1" dirty="0">
                <a:ea typeface="+mn-lt"/>
                <a:cs typeface="+mn-lt"/>
              </a:rPr>
              <a:t>*We strongly encourage campus visits  Spring open houses or visiting during March break is a great idea. </a:t>
            </a:r>
            <a:endParaRPr lang="en-US" dirty="0">
              <a:cs typeface="Calibri"/>
            </a:endParaRPr>
          </a:p>
          <a:p>
            <a:endParaRPr lang="en-US"/>
          </a:p>
        </p:txBody>
      </p:sp>
    </p:spTree>
    <p:extLst>
      <p:ext uri="{BB962C8B-B14F-4D97-AF65-F5344CB8AC3E}">
        <p14:creationId xmlns:p14="http://schemas.microsoft.com/office/powerpoint/2010/main" val="165777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Application Cost</a:t>
            </a:r>
            <a:endParaRPr lang="en-US" b="1">
              <a:solidFill>
                <a:srgbClr val="FFFFFF"/>
              </a:solidFill>
              <a:cs typeface="Calibri Light"/>
            </a:endParaRPr>
          </a:p>
        </p:txBody>
      </p:sp>
      <p:sp>
        <p:nvSpPr>
          <p:cNvPr id="3" name="Content Placeholder 2"/>
          <p:cNvSpPr>
            <a:spLocks noGrp="1"/>
          </p:cNvSpPr>
          <p:nvPr>
            <p:ph idx="1"/>
          </p:nvPr>
        </p:nvSpPr>
        <p:spPr>
          <a:xfrm>
            <a:off x="6090574" y="306566"/>
            <a:ext cx="5674384" cy="6259334"/>
          </a:xfrm>
        </p:spPr>
        <p:txBody>
          <a:bodyPr anchor="ctr">
            <a:normAutofit/>
          </a:bodyPr>
          <a:lstStyle/>
          <a:p>
            <a:pPr marL="0" indent="0" algn="ctr">
              <a:buNone/>
            </a:pPr>
            <a:r>
              <a:rPr lang="en-US" sz="3200">
                <a:solidFill>
                  <a:srgbClr val="000000"/>
                </a:solidFill>
                <a:cs typeface="Calibri"/>
                <a:hlinkClick r:id="rId4"/>
              </a:rPr>
              <a:t>www.ouac.on.ca</a:t>
            </a:r>
            <a:endParaRPr lang="en-US" sz="3200">
              <a:cs typeface="Calibri"/>
            </a:endParaRPr>
          </a:p>
          <a:p>
            <a:pPr marL="0" indent="0">
              <a:buNone/>
            </a:pPr>
            <a:endParaRPr lang="en-US" sz="3200">
              <a:solidFill>
                <a:srgbClr val="000000"/>
              </a:solidFill>
              <a:cs typeface="Calibri"/>
            </a:endParaRPr>
          </a:p>
          <a:p>
            <a:r>
              <a:rPr lang="en-US" sz="3200">
                <a:solidFill>
                  <a:srgbClr val="000000"/>
                </a:solidFill>
                <a:cs typeface="Calibri"/>
              </a:rPr>
              <a:t>3 choices for $150</a:t>
            </a:r>
          </a:p>
          <a:p>
            <a:r>
              <a:rPr lang="en-US" sz="3200">
                <a:cs typeface="Calibri"/>
              </a:rPr>
              <a:t>$50 for each extra choice</a:t>
            </a:r>
          </a:p>
          <a:p>
            <a:r>
              <a:rPr lang="en-US" sz="3200">
                <a:cs typeface="Calibri"/>
              </a:rPr>
              <a:t>Deadline to apply is mid- January each year</a:t>
            </a:r>
          </a:p>
          <a:p>
            <a:r>
              <a:rPr lang="en-US" sz="3200">
                <a:cs typeface="Calibri"/>
              </a:rPr>
              <a:t>Must confirm by June 1st</a:t>
            </a:r>
          </a:p>
          <a:p>
            <a:endParaRPr lang="en-US" sz="3200">
              <a:cs typeface="Calibri"/>
            </a:endParaRPr>
          </a:p>
          <a:p>
            <a:endParaRPr lang="en-US" sz="2400">
              <a:cs typeface="Calibri"/>
            </a:endParaRPr>
          </a:p>
        </p:txBody>
      </p:sp>
    </p:spTree>
    <p:extLst>
      <p:ext uri="{BB962C8B-B14F-4D97-AF65-F5344CB8AC3E}">
        <p14:creationId xmlns:p14="http://schemas.microsoft.com/office/powerpoint/2010/main" val="42664623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Professional Programs</a:t>
            </a:r>
            <a:endParaRPr lang="en-US" b="1">
              <a:solidFill>
                <a:srgbClr val="FFFFFF"/>
              </a:solidFill>
              <a:cs typeface="Calibri Light"/>
            </a:endParaRPr>
          </a:p>
        </p:txBody>
      </p:sp>
      <p:sp>
        <p:nvSpPr>
          <p:cNvPr id="3" name="Content Placeholder 2"/>
          <p:cNvSpPr>
            <a:spLocks noGrp="1"/>
          </p:cNvSpPr>
          <p:nvPr>
            <p:ph idx="1"/>
          </p:nvPr>
        </p:nvSpPr>
        <p:spPr>
          <a:xfrm>
            <a:off x="5188874" y="-87134"/>
            <a:ext cx="6944384" cy="6653034"/>
          </a:xfrm>
        </p:spPr>
        <p:txBody>
          <a:bodyPr anchor="ctr">
            <a:normAutofit fontScale="55000" lnSpcReduction="20000"/>
          </a:bodyPr>
          <a:lstStyle/>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solidFill>
                <a:srgbClr val="000000"/>
              </a:solidFill>
              <a:cs typeface="Calibri" panose="020F0502020204030204"/>
            </a:endParaRPr>
          </a:p>
          <a:p>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endParaRPr lang="en-US" sz="2400">
              <a:ea typeface="+mn-lt"/>
              <a:cs typeface="+mn-lt"/>
            </a:endParaRPr>
          </a:p>
          <a:p>
            <a:pPr marL="0" indent="0">
              <a:buNone/>
            </a:pPr>
            <a:r>
              <a:rPr lang="en-US" sz="2400">
                <a:ea typeface="+mn-lt"/>
                <a:cs typeface="+mn-lt"/>
                <a:hlinkClick r:id="rId4"/>
              </a:rPr>
              <a:t>https://www.ouac.on.ca/</a:t>
            </a:r>
            <a:endParaRPr lang="en-US">
              <a:ea typeface="+mn-lt"/>
              <a:cs typeface="+mn-lt"/>
            </a:endParaRPr>
          </a:p>
          <a:p>
            <a:pPr marL="0" indent="0">
              <a:buNone/>
            </a:pPr>
            <a:br>
              <a:rPr lang="en-US" sz="2400">
                <a:ea typeface="+mn-lt"/>
                <a:cs typeface="+mn-lt"/>
              </a:rPr>
            </a:br>
            <a:endParaRPr lang="en-US" sz="2400">
              <a:ea typeface="+mn-lt"/>
              <a:cs typeface="+mn-lt"/>
            </a:endParaRPr>
          </a:p>
          <a:p>
            <a:endParaRPr lang="en-US" sz="2400">
              <a:ea typeface="+mn-lt"/>
              <a:cs typeface="+mn-lt"/>
            </a:endParaRPr>
          </a:p>
        </p:txBody>
      </p:sp>
      <p:pic>
        <p:nvPicPr>
          <p:cNvPr id="5" name="Picture 5" descr="A screenshot of a cell phone&#10;&#10;Description generated with very high confidence">
            <a:extLst>
              <a:ext uri="{FF2B5EF4-FFF2-40B4-BE49-F238E27FC236}">
                <a16:creationId xmlns:a16="http://schemas.microsoft.com/office/drawing/2014/main" id="{FAE1A165-7B8E-4A62-8A8D-4234C2ED3295}"/>
              </a:ext>
            </a:extLst>
          </p:cNvPr>
          <p:cNvPicPr>
            <a:picLocks noChangeAspect="1"/>
          </p:cNvPicPr>
          <p:nvPr/>
        </p:nvPicPr>
        <p:blipFill>
          <a:blip r:embed="rId5"/>
          <a:stretch>
            <a:fillRect/>
          </a:stretch>
        </p:blipFill>
        <p:spPr>
          <a:xfrm>
            <a:off x="4877730" y="3175"/>
            <a:ext cx="7047570" cy="5700286"/>
          </a:xfrm>
          <a:prstGeom prst="rect">
            <a:avLst/>
          </a:prstGeom>
        </p:spPr>
      </p:pic>
    </p:spTree>
    <p:extLst>
      <p:ext uri="{BB962C8B-B14F-4D97-AF65-F5344CB8AC3E}">
        <p14:creationId xmlns:p14="http://schemas.microsoft.com/office/powerpoint/2010/main" val="2237435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cs typeface="Calibri Light"/>
              </a:rPr>
              <a:t>WORKPLACE</a:t>
            </a:r>
          </a:p>
        </p:txBody>
      </p:sp>
      <p:sp>
        <p:nvSpPr>
          <p:cNvPr id="3" name="Content Placeholder 2"/>
          <p:cNvSpPr>
            <a:spLocks noGrp="1"/>
          </p:cNvSpPr>
          <p:nvPr>
            <p:ph type="body" idx="1"/>
          </p:nvPr>
        </p:nvSpPr>
        <p:spPr>
          <a:xfrm>
            <a:off x="6090574" y="801866"/>
            <a:ext cx="5306084" cy="5230634"/>
          </a:xfrm>
        </p:spPr>
        <p:txBody>
          <a:bodyPr anchor="ctr">
            <a:normAutofit/>
          </a:bodyPr>
          <a:lstStyle/>
          <a:p>
            <a:pPr marL="0" indent="0">
              <a:buNone/>
            </a:pPr>
            <a:endParaRPr lang="en-US" sz="2400">
              <a:solidFill>
                <a:srgbClr val="000000"/>
              </a:solidFill>
              <a:cs typeface="Calibri"/>
            </a:endParaRPr>
          </a:p>
          <a:p>
            <a:endParaRPr lang="en-US" sz="2400">
              <a:cs typeface="Calibri" panose="020F0502020204030204"/>
            </a:endParaRPr>
          </a:p>
          <a:p>
            <a:endParaRPr lang="en-US" sz="2400">
              <a:solidFill>
                <a:srgbClr val="000000"/>
              </a:solidFill>
              <a:cs typeface="Calibri"/>
            </a:endParaRPr>
          </a:p>
        </p:txBody>
      </p:sp>
      <p:sp>
        <p:nvSpPr>
          <p:cNvPr id="6" name="TextBox 5">
            <a:extLst>
              <a:ext uri="{FF2B5EF4-FFF2-40B4-BE49-F238E27FC236}">
                <a16:creationId xmlns:a16="http://schemas.microsoft.com/office/drawing/2014/main" id="{C0F9266F-788C-4C0B-A81A-1A7D2341E402}"/>
              </a:ext>
            </a:extLst>
          </p:cNvPr>
          <p:cNvSpPr txBox="1"/>
          <p:nvPr/>
        </p:nvSpPr>
        <p:spPr>
          <a:xfrm>
            <a:off x="5473700" y="685800"/>
            <a:ext cx="6083300"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Workplace planning board</a:t>
            </a:r>
            <a:endParaRPr lang="en-US"/>
          </a:p>
          <a:p>
            <a:r>
              <a:rPr lang="en-CA" sz="2200">
                <a:hlinkClick r:id="rId4"/>
              </a:rPr>
              <a:t>https://workforceplanningboard.org/</a:t>
            </a:r>
            <a:endParaRPr lang="en-CA" sz="2200">
              <a:cs typeface="Calibri"/>
              <a:hlinkClick r:id="rId4"/>
            </a:endParaRPr>
          </a:p>
          <a:p>
            <a:r>
              <a:rPr lang="en-US" sz="3600"/>
              <a:t>Fanshawe career center</a:t>
            </a:r>
            <a:endParaRPr lang="en-US" sz="3600">
              <a:cs typeface="Calibri"/>
            </a:endParaRPr>
          </a:p>
          <a:p>
            <a:r>
              <a:rPr lang="en-CA" sz="2200">
                <a:hlinkClick r:id="rId5"/>
              </a:rPr>
              <a:t>https://www.fanshawec.ca/student-life/campus-services/employment/community-career-and-employment-services</a:t>
            </a:r>
            <a:endParaRPr lang="en-CA" sz="2200">
              <a:cs typeface="Calibri"/>
              <a:hlinkClick r:id="rId5"/>
            </a:endParaRPr>
          </a:p>
          <a:p>
            <a:r>
              <a:rPr lang="en-US" sz="3600"/>
              <a:t>Norfolk Business</a:t>
            </a:r>
            <a:endParaRPr lang="en-US" sz="3600">
              <a:cs typeface="Calibri"/>
            </a:endParaRPr>
          </a:p>
          <a:p>
            <a:r>
              <a:rPr lang="en-CA" sz="2200">
                <a:hlinkClick r:id="rId6"/>
              </a:rPr>
              <a:t>https://www.norfolkbusiness.ca/job-postings/</a:t>
            </a:r>
            <a:endParaRPr lang="en-CA" sz="2200">
              <a:cs typeface="Calibri"/>
              <a:hlinkClick r:id="rId6"/>
            </a:endParaRPr>
          </a:p>
          <a:p>
            <a:r>
              <a:rPr lang="en-CA" sz="2200">
                <a:hlinkClick r:id="rId7"/>
              </a:rPr>
              <a:t>http://www.trinitycatholic.ca/guidance/important-websites-and-online-resources</a:t>
            </a:r>
            <a:endParaRPr lang="en-CA" sz="2200">
              <a:cs typeface="Calibri"/>
              <a:hlinkClick r:id="rId7"/>
            </a:endParaRPr>
          </a:p>
          <a:p>
            <a:r>
              <a:rPr lang="en-CA" sz="3600"/>
              <a:t>Job bank</a:t>
            </a:r>
            <a:endParaRPr lang="en-CA" sz="3600">
              <a:cs typeface="Calibri"/>
            </a:endParaRPr>
          </a:p>
          <a:p>
            <a:r>
              <a:rPr lang="en-CA" sz="2200">
                <a:hlinkClick r:id="rId8"/>
              </a:rPr>
              <a:t>www.jobbank.gc.ca</a:t>
            </a:r>
            <a:endParaRPr lang="en-CA" sz="2200">
              <a:cs typeface="Calibri"/>
              <a:hlinkClick r:id="rId8"/>
            </a:endParaRPr>
          </a:p>
          <a:p>
            <a:pPr algn="ctr"/>
            <a:endParaRPr lang="en-CA"/>
          </a:p>
        </p:txBody>
      </p:sp>
    </p:spTree>
    <p:extLst>
      <p:ext uri="{BB962C8B-B14F-4D97-AF65-F5344CB8AC3E}">
        <p14:creationId xmlns:p14="http://schemas.microsoft.com/office/powerpoint/2010/main" val="3147330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cs typeface="Calibri Light"/>
              </a:rPr>
              <a:t>WORKPLACE</a:t>
            </a:r>
          </a:p>
        </p:txBody>
      </p:sp>
      <p:sp>
        <p:nvSpPr>
          <p:cNvPr id="3" name="Content Placeholder 2"/>
          <p:cNvSpPr>
            <a:spLocks noGrp="1"/>
          </p:cNvSpPr>
          <p:nvPr>
            <p:ph type="body" idx="1"/>
          </p:nvPr>
        </p:nvSpPr>
        <p:spPr>
          <a:xfrm>
            <a:off x="6090574" y="801866"/>
            <a:ext cx="5306084" cy="5230634"/>
          </a:xfrm>
        </p:spPr>
        <p:txBody>
          <a:bodyPr anchor="ctr">
            <a:normAutofit/>
          </a:bodyPr>
          <a:lstStyle/>
          <a:p>
            <a:pPr marL="0" indent="0">
              <a:buNone/>
            </a:pPr>
            <a:endParaRPr lang="en-US" sz="2400">
              <a:solidFill>
                <a:srgbClr val="000000"/>
              </a:solidFill>
              <a:cs typeface="Calibri"/>
            </a:endParaRPr>
          </a:p>
          <a:p>
            <a:endParaRPr lang="en-US" sz="2400">
              <a:cs typeface="Calibri" panose="020F0502020204030204"/>
            </a:endParaRPr>
          </a:p>
          <a:p>
            <a:endParaRPr lang="en-US" sz="2400">
              <a:solidFill>
                <a:srgbClr val="000000"/>
              </a:solidFill>
              <a:cs typeface="Calibri"/>
            </a:endParaRPr>
          </a:p>
        </p:txBody>
      </p:sp>
      <p:sp>
        <p:nvSpPr>
          <p:cNvPr id="10" name="TextBox 9">
            <a:extLst>
              <a:ext uri="{FF2B5EF4-FFF2-40B4-BE49-F238E27FC236}">
                <a16:creationId xmlns:a16="http://schemas.microsoft.com/office/drawing/2014/main" id="{44F2B27A-0409-43BC-947A-38999EED09A1}"/>
              </a:ext>
            </a:extLst>
          </p:cNvPr>
          <p:cNvSpPr txBox="1"/>
          <p:nvPr/>
        </p:nvSpPr>
        <p:spPr>
          <a:xfrm>
            <a:off x="5295900" y="1295400"/>
            <a:ext cx="689610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cs typeface="Calibri Light"/>
              </a:rPr>
              <a:t>Job search skills</a:t>
            </a:r>
            <a:endParaRPr lang="en-US"/>
          </a:p>
          <a:p>
            <a:r>
              <a:rPr lang="en-US" sz="3400">
                <a:cs typeface="Calibri Light"/>
                <a:hlinkClick r:id="rId4"/>
              </a:rPr>
              <a:t>https://core.myblueprint.ca/V5/Guide</a:t>
            </a:r>
          </a:p>
          <a:p>
            <a:r>
              <a:rPr lang="en-US" sz="3400"/>
              <a:t>Resume and cover letter</a:t>
            </a:r>
            <a:endParaRPr lang="en-US" sz="3400">
              <a:cs typeface="Calibri"/>
            </a:endParaRPr>
          </a:p>
          <a:p>
            <a:r>
              <a:rPr lang="en-US" sz="3400"/>
              <a:t>Interview skills</a:t>
            </a:r>
            <a:endParaRPr lang="en-US" sz="3400">
              <a:cs typeface="Calibri"/>
            </a:endParaRPr>
          </a:p>
          <a:p>
            <a:endParaRPr lang="en-US" sz="4400" b="1"/>
          </a:p>
          <a:p>
            <a:r>
              <a:rPr lang="en-US" sz="4400" b="1"/>
              <a:t>Network, network, network</a:t>
            </a:r>
            <a:endParaRPr lang="en-US"/>
          </a:p>
          <a:p>
            <a:r>
              <a:rPr lang="en-US" sz="3600"/>
              <a:t>Through part-time employment</a:t>
            </a:r>
            <a:endParaRPr lang="en-US" sz="3600">
              <a:cs typeface="Calibri"/>
            </a:endParaRPr>
          </a:p>
          <a:p>
            <a:r>
              <a:rPr lang="en-US" sz="3600"/>
              <a:t>Through coop </a:t>
            </a:r>
            <a:endParaRPr lang="en-US" sz="3600">
              <a:cs typeface="Calibri"/>
            </a:endParaRPr>
          </a:p>
        </p:txBody>
      </p:sp>
    </p:spTree>
    <p:extLst>
      <p:ext uri="{BB962C8B-B14F-4D97-AF65-F5344CB8AC3E}">
        <p14:creationId xmlns:p14="http://schemas.microsoft.com/office/powerpoint/2010/main" val="227217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21" name="Picture 2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2" name="Oval 2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636590" y="-5408"/>
            <a:ext cx="11057365" cy="4631209"/>
          </a:xfrm>
        </p:spPr>
        <p:txBody>
          <a:bodyPr anchor="ctr">
            <a:normAutofit/>
          </a:bodyPr>
          <a:lstStyle/>
          <a:p>
            <a:pPr marL="0" indent="0">
              <a:buNone/>
            </a:pPr>
            <a:r>
              <a:rPr lang="en-US" sz="3200">
                <a:solidFill>
                  <a:srgbClr val="FFFFFF"/>
                </a:solidFill>
                <a:ea typeface="+mn-lt"/>
                <a:cs typeface="+mn-lt"/>
              </a:rPr>
              <a:t>"There's a problem on our horizon: Ontario is facing a </a:t>
            </a:r>
            <a:r>
              <a:rPr lang="en-US" sz="3200" b="1">
                <a:solidFill>
                  <a:srgbClr val="FFFFFF"/>
                </a:solidFill>
                <a:ea typeface="+mn-lt"/>
                <a:cs typeface="+mn-lt"/>
              </a:rPr>
              <a:t>shortage of workers </a:t>
            </a:r>
            <a:r>
              <a:rPr lang="en-US" sz="3200">
                <a:solidFill>
                  <a:srgbClr val="FFFFFF"/>
                </a:solidFill>
                <a:ea typeface="+mn-lt"/>
                <a:cs typeface="+mn-lt"/>
              </a:rPr>
              <a:t>in the skilled trades.  The solution is clear. We need to let young people and their parents know that a career in the trades is exciting, fulfilling, and lucrative. </a:t>
            </a:r>
            <a:r>
              <a:rPr lang="en-US" sz="3200" b="1">
                <a:solidFill>
                  <a:srgbClr val="FFFFFF"/>
                </a:solidFill>
                <a:ea typeface="+mn-lt"/>
                <a:cs typeface="+mn-lt"/>
              </a:rPr>
              <a:t>These are well-paying jobs</a:t>
            </a:r>
            <a:r>
              <a:rPr lang="en-US" sz="3200">
                <a:solidFill>
                  <a:srgbClr val="FFFFFF"/>
                </a:solidFill>
                <a:ea typeface="+mn-lt"/>
                <a:cs typeface="+mn-lt"/>
              </a:rPr>
              <a:t>."  </a:t>
            </a:r>
            <a:r>
              <a:rPr lang="en-US" sz="2400">
                <a:solidFill>
                  <a:srgbClr val="FFFFFF"/>
                </a:solidFill>
                <a:ea typeface="+mn-lt"/>
                <a:cs typeface="+mn-lt"/>
              </a:rPr>
              <a:t>Monte McNaughton, Minister of Labour, Training and Skills Development  </a:t>
            </a:r>
            <a:endParaRPr lang="en-US" sz="2400">
              <a:solidFill>
                <a:srgbClr val="FFFFFF"/>
              </a:solidFill>
              <a:cs typeface="Calibri"/>
            </a:endParaRPr>
          </a:p>
        </p:txBody>
      </p:sp>
    </p:spTree>
    <p:extLst>
      <p:ext uri="{BB962C8B-B14F-4D97-AF65-F5344CB8AC3E}">
        <p14:creationId xmlns:p14="http://schemas.microsoft.com/office/powerpoint/2010/main" val="2019350628"/>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What if I don't know?</a:t>
            </a:r>
          </a:p>
        </p:txBody>
      </p:sp>
      <p:sp>
        <p:nvSpPr>
          <p:cNvPr id="3" name="Content Placeholder 2"/>
          <p:cNvSpPr>
            <a:spLocks noGrp="1"/>
          </p:cNvSpPr>
          <p:nvPr>
            <p:ph type="body" idx="1"/>
          </p:nvPr>
        </p:nvSpPr>
        <p:spPr>
          <a:xfrm>
            <a:off x="5040250" y="115305"/>
            <a:ext cx="7203311" cy="6648303"/>
          </a:xfrm>
        </p:spPr>
        <p:txBody>
          <a:bodyPr vert="horz" lIns="91440" tIns="45720" rIns="91440" bIns="45720" rtlCol="0" anchor="ctr">
            <a:noAutofit/>
          </a:bodyPr>
          <a:lstStyle/>
          <a:p>
            <a:endParaRPr lang="en-US" sz="2400">
              <a:solidFill>
                <a:srgbClr val="000000"/>
              </a:solidFill>
              <a:cs typeface="Calibri"/>
            </a:endParaRPr>
          </a:p>
          <a:p>
            <a:endParaRPr lang="en-US" sz="2400">
              <a:solidFill>
                <a:srgbClr val="000000"/>
              </a:solidFill>
              <a:cs typeface="Calibri"/>
            </a:endParaRPr>
          </a:p>
          <a:p>
            <a:endParaRPr lang="en-US" sz="2400">
              <a:solidFill>
                <a:srgbClr val="000000"/>
              </a:solidFill>
              <a:cs typeface="Calibri"/>
            </a:endParaRPr>
          </a:p>
          <a:p>
            <a:r>
              <a:rPr lang="en-US" dirty="0">
                <a:solidFill>
                  <a:srgbClr val="000000"/>
                </a:solidFill>
                <a:cs typeface="Calibri"/>
              </a:rPr>
              <a:t>What did your child love to do as a child </a:t>
            </a:r>
          </a:p>
          <a:p>
            <a:r>
              <a:rPr lang="en-US" dirty="0">
                <a:solidFill>
                  <a:srgbClr val="000000"/>
                </a:solidFill>
                <a:ea typeface="+mn-lt"/>
                <a:cs typeface="+mn-lt"/>
              </a:rPr>
              <a:t>What's easy for your child to do but others find difficult – that's a GIFT!</a:t>
            </a:r>
          </a:p>
          <a:p>
            <a:r>
              <a:rPr lang="en-US" dirty="0">
                <a:solidFill>
                  <a:srgbClr val="000000"/>
                </a:solidFill>
                <a:ea typeface="+mn-lt"/>
                <a:cs typeface="+mn-lt"/>
              </a:rPr>
              <a:t>Take one step at a time – follow what resonates and which courses and careers excite your child </a:t>
            </a:r>
            <a:endParaRPr lang="en-US" dirty="0">
              <a:solidFill>
                <a:srgbClr val="000000"/>
              </a:solidFill>
              <a:cs typeface="Calibri"/>
            </a:endParaRPr>
          </a:p>
          <a:p>
            <a:r>
              <a:rPr lang="en-US" dirty="0">
                <a:solidFill>
                  <a:srgbClr val="000000"/>
                </a:solidFill>
                <a:cs typeface="Calibri"/>
              </a:rPr>
              <a:t>Explore program page of </a:t>
            </a:r>
            <a:r>
              <a:rPr lang="en-US" dirty="0">
                <a:solidFill>
                  <a:srgbClr val="000000"/>
                </a:solidFill>
                <a:cs typeface="Calibri"/>
                <a:hlinkClick r:id="rId4"/>
              </a:rPr>
              <a:t>www.ontariocolleges.ca</a:t>
            </a:r>
            <a:r>
              <a:rPr lang="en-US" dirty="0">
                <a:solidFill>
                  <a:srgbClr val="000000"/>
                </a:solidFill>
                <a:cs typeface="Calibri"/>
              </a:rPr>
              <a:t> or </a:t>
            </a:r>
            <a:r>
              <a:rPr lang="en-US" dirty="0">
                <a:solidFill>
                  <a:srgbClr val="000000"/>
                </a:solidFill>
                <a:cs typeface="Calibri"/>
                <a:hlinkClick r:id="rId5"/>
              </a:rPr>
              <a:t>www.ontariouniversitiesinfo.ca</a:t>
            </a:r>
            <a:endParaRPr lang="en-US" dirty="0">
              <a:solidFill>
                <a:srgbClr val="000000"/>
              </a:solidFill>
              <a:cs typeface="Calibri"/>
            </a:endParaRPr>
          </a:p>
          <a:p>
            <a:endParaRPr lang="en-US">
              <a:solidFill>
                <a:srgbClr val="000000"/>
              </a:solidFill>
              <a:cs typeface="Calibri"/>
            </a:endParaRPr>
          </a:p>
          <a:p>
            <a:endParaRPr lang="en-US">
              <a:solidFill>
                <a:srgbClr val="000000"/>
              </a:solidFill>
              <a:cs typeface="Calibri"/>
            </a:endParaRPr>
          </a:p>
          <a:p>
            <a:endParaRPr lang="en-US" sz="2400">
              <a:solidFill>
                <a:srgbClr val="000000"/>
              </a:solidFill>
              <a:cs typeface="Calibri"/>
            </a:endParaRPr>
          </a:p>
          <a:p>
            <a:endParaRPr lang="en-US" sz="2400">
              <a:solidFill>
                <a:srgbClr val="000000"/>
              </a:solidFill>
              <a:cs typeface="Calibri"/>
            </a:endParaRPr>
          </a:p>
        </p:txBody>
      </p:sp>
    </p:spTree>
    <p:extLst>
      <p:ext uri="{BB962C8B-B14F-4D97-AF65-F5344CB8AC3E}">
        <p14:creationId xmlns:p14="http://schemas.microsoft.com/office/powerpoint/2010/main" val="2321701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What if I don’t know?</a:t>
            </a:r>
            <a:endParaRPr lang="en-US">
              <a:solidFill>
                <a:srgbClr val="FFFFFF"/>
              </a:solidFill>
            </a:endParaRPr>
          </a:p>
        </p:txBody>
      </p:sp>
      <p:sp>
        <p:nvSpPr>
          <p:cNvPr id="3" name="Content Placeholder 2"/>
          <p:cNvSpPr>
            <a:spLocks noGrp="1"/>
          </p:cNvSpPr>
          <p:nvPr>
            <p:ph idx="1"/>
          </p:nvPr>
        </p:nvSpPr>
        <p:spPr>
          <a:xfrm>
            <a:off x="6090574" y="306566"/>
            <a:ext cx="5674384" cy="6259334"/>
          </a:xfrm>
        </p:spPr>
        <p:txBody>
          <a:bodyPr anchor="ctr">
            <a:normAutofit/>
          </a:bodyPr>
          <a:lstStyle/>
          <a:p>
            <a:pPr marL="0" indent="0" algn="ctr">
              <a:buNone/>
            </a:pPr>
            <a:r>
              <a:rPr lang="en-US" sz="3200" b="1">
                <a:solidFill>
                  <a:srgbClr val="000000"/>
                </a:solidFill>
                <a:cs typeface="Calibri"/>
              </a:rPr>
              <a:t>Research careers</a:t>
            </a:r>
            <a:endParaRPr lang="en-US" sz="3200">
              <a:cs typeface="Calibri"/>
            </a:endParaRPr>
          </a:p>
          <a:p>
            <a:pPr marL="0" indent="0" algn="ctr">
              <a:buNone/>
            </a:pPr>
            <a:endParaRPr lang="en-US" sz="3200" b="1">
              <a:solidFill>
                <a:srgbClr val="000000"/>
              </a:solidFill>
              <a:cs typeface="Calibri"/>
            </a:endParaRPr>
          </a:p>
          <a:p>
            <a:r>
              <a:rPr lang="en-US" sz="3200">
                <a:solidFill>
                  <a:srgbClr val="000000"/>
                </a:solidFill>
                <a:cs typeface="Calibri"/>
              </a:rPr>
              <a:t>Check the courses you'll study</a:t>
            </a:r>
          </a:p>
          <a:p>
            <a:r>
              <a:rPr lang="en-US" sz="3200">
                <a:solidFill>
                  <a:srgbClr val="000000"/>
                </a:solidFill>
                <a:cs typeface="Calibri"/>
              </a:rPr>
              <a:t>Information interviews, </a:t>
            </a:r>
          </a:p>
          <a:p>
            <a:r>
              <a:rPr lang="en-US" sz="3200">
                <a:solidFill>
                  <a:srgbClr val="000000"/>
                </a:solidFill>
                <a:cs typeface="Calibri"/>
              </a:rPr>
              <a:t>Take coop, </a:t>
            </a:r>
          </a:p>
          <a:p>
            <a:r>
              <a:rPr lang="en-US" sz="3200">
                <a:solidFill>
                  <a:srgbClr val="000000"/>
                </a:solidFill>
                <a:cs typeface="Calibri"/>
              </a:rPr>
              <a:t>Job shadow, </a:t>
            </a:r>
          </a:p>
          <a:p>
            <a:r>
              <a:rPr lang="en-US" sz="3200">
                <a:solidFill>
                  <a:srgbClr val="000000"/>
                </a:solidFill>
                <a:cs typeface="Calibri"/>
              </a:rPr>
              <a:t>Speak to students in program of interest </a:t>
            </a:r>
          </a:p>
          <a:p>
            <a:r>
              <a:rPr lang="en-US" sz="3200">
                <a:solidFill>
                  <a:srgbClr val="000000"/>
                </a:solidFill>
                <a:cs typeface="Calibri"/>
              </a:rPr>
              <a:t>Do the surveys on My Blueprint that will match you to careers</a:t>
            </a:r>
          </a:p>
          <a:p>
            <a:endParaRPr lang="en-US" sz="3200">
              <a:cs typeface="Calibri" panose="020F0502020204030204"/>
            </a:endParaRPr>
          </a:p>
          <a:p>
            <a:endParaRPr lang="en-US" sz="2400">
              <a:cs typeface="Calibri"/>
            </a:endParaRPr>
          </a:p>
        </p:txBody>
      </p:sp>
    </p:spTree>
    <p:extLst>
      <p:ext uri="{BB962C8B-B14F-4D97-AF65-F5344CB8AC3E}">
        <p14:creationId xmlns:p14="http://schemas.microsoft.com/office/powerpoint/2010/main" val="12987436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6952" y="1204108"/>
            <a:ext cx="2669406" cy="1781175"/>
          </a:xfrm>
        </p:spPr>
        <p:txBody>
          <a:bodyPr>
            <a:normAutofit/>
          </a:bodyPr>
          <a:lstStyle/>
          <a:p>
            <a:r>
              <a:rPr lang="en-US" sz="3200">
                <a:solidFill>
                  <a:srgbClr val="FFFFFF"/>
                </a:solidFill>
              </a:rPr>
              <a:t>My BLUEPRINT</a:t>
            </a:r>
          </a:p>
        </p:txBody>
      </p:sp>
      <p:sp>
        <p:nvSpPr>
          <p:cNvPr id="3" name="Content Placeholder 2"/>
          <p:cNvSpPr>
            <a:spLocks noGrp="1"/>
          </p:cNvSpPr>
          <p:nvPr>
            <p:ph idx="1"/>
          </p:nvPr>
        </p:nvSpPr>
        <p:spPr>
          <a:xfrm>
            <a:off x="204951" y="3367830"/>
            <a:ext cx="4764213" cy="3278233"/>
          </a:xfrm>
        </p:spPr>
        <p:txBody>
          <a:bodyPr vert="horz" lIns="91440" tIns="45720" rIns="91440" bIns="45720" rtlCol="0" anchor="t">
            <a:normAutofit fontScale="92500" lnSpcReduction="10000"/>
          </a:bodyPr>
          <a:lstStyle/>
          <a:p>
            <a:r>
              <a:rPr lang="en-US" dirty="0">
                <a:cs typeface="Calibri"/>
              </a:rPr>
              <a:t>Look for the blue </a:t>
            </a:r>
            <a:r>
              <a:rPr lang="en-US">
                <a:cs typeface="Calibri"/>
              </a:rPr>
              <a:t>M </a:t>
            </a:r>
            <a:r>
              <a:rPr lang="en-US" dirty="0">
                <a:cs typeface="Calibri"/>
              </a:rPr>
              <a:t>on your child's </a:t>
            </a:r>
            <a:r>
              <a:rPr lang="en-US" dirty="0" err="1">
                <a:cs typeface="Calibri"/>
              </a:rPr>
              <a:t>brightspace</a:t>
            </a:r>
            <a:endParaRPr lang="en-US" dirty="0">
              <a:cs typeface="Calibri"/>
            </a:endParaRPr>
          </a:p>
          <a:p>
            <a:r>
              <a:rPr lang="en-US" dirty="0">
                <a:cs typeface="Calibri"/>
              </a:rPr>
              <a:t>Go under the tab – </a:t>
            </a:r>
            <a:r>
              <a:rPr lang="en-US">
                <a:cs typeface="Calibri"/>
              </a:rPr>
              <a:t>Who </a:t>
            </a:r>
            <a:r>
              <a:rPr lang="en-US" dirty="0">
                <a:cs typeface="Calibri"/>
              </a:rPr>
              <a:t>am I</a:t>
            </a:r>
            <a:r>
              <a:rPr lang="en-US">
                <a:cs typeface="Calibri"/>
              </a:rPr>
              <a:t>? </a:t>
            </a:r>
            <a:r>
              <a:rPr lang="en-US" dirty="0">
                <a:cs typeface="Calibri"/>
              </a:rPr>
              <a:t>There are various quizzes that your child can do to match </a:t>
            </a:r>
            <a:r>
              <a:rPr lang="en-US">
                <a:cs typeface="Calibri"/>
              </a:rPr>
              <a:t>their interests</a:t>
            </a:r>
            <a:r>
              <a:rPr lang="en-US" dirty="0">
                <a:cs typeface="Calibri"/>
              </a:rPr>
              <a:t> to careers. </a:t>
            </a:r>
          </a:p>
          <a:p>
            <a:r>
              <a:rPr lang="en-US" dirty="0">
                <a:cs typeface="Calibri"/>
              </a:rPr>
              <a:t>Students can also explore career information on </a:t>
            </a:r>
            <a:r>
              <a:rPr lang="en-US" dirty="0" err="1">
                <a:cs typeface="Calibri"/>
              </a:rPr>
              <a:t>myblueprint</a:t>
            </a:r>
            <a:r>
              <a:rPr lang="en-US" dirty="0">
                <a:cs typeface="Calibri"/>
              </a:rPr>
              <a:t>. </a:t>
            </a:r>
          </a:p>
        </p:txBody>
      </p:sp>
      <p:pic>
        <p:nvPicPr>
          <p:cNvPr id="4" name="Picture 3" descr="A picture containing drawing&#10;&#10;Description generated with very high confidence"/>
          <p:cNvPicPr>
            <a:picLocks noChangeAspect="1"/>
          </p:cNvPicPr>
          <p:nvPr/>
        </p:nvPicPr>
        <p:blipFill>
          <a:blip r:embed="rId3"/>
          <a:stretch>
            <a:fillRect/>
          </a:stretch>
        </p:blipFill>
        <p:spPr>
          <a:xfrm>
            <a:off x="5698982" y="952500"/>
            <a:ext cx="4829963" cy="4829963"/>
          </a:xfrm>
          <a:prstGeom prst="rect">
            <a:avLst/>
          </a:prstGeom>
        </p:spPr>
      </p:pic>
      <p:sp>
        <p:nvSpPr>
          <p:cNvPr id="5" name="Footer PlaceHolder 3"/>
          <p:cNvSpPr>
            <a:spLocks noGrp="1"/>
          </p:cNvSpPr>
          <p:nvPr>
            <p:ph type="ftr" sz="quarter" idx="11"/>
          </p:nvPr>
        </p:nvSpPr>
        <p:spPr>
          <a:xfrm>
            <a:off x="4662102" y="6356350"/>
            <a:ext cx="5459798" cy="365125"/>
          </a:xfrm>
        </p:spPr>
        <p:txBody>
          <a:bodyPr>
            <a:normAutofit/>
          </a:bodyPr>
          <a:lstStyle/>
          <a:p>
            <a:pPr algn="l">
              <a:spcAft>
                <a:spcPts val="600"/>
              </a:spcAft>
            </a:pPr>
            <a:r>
              <a:rPr lang="en-US">
                <a:solidFill>
                  <a:prstClr val="black">
                    <a:tint val="75000"/>
                  </a:prstClr>
                </a:solidFill>
                <a:hlinkClick r:id="rId4"/>
              </a:rPr>
              <a:t>Photo</a:t>
            </a:r>
            <a:r>
              <a:rPr lang="en-US">
                <a:solidFill>
                  <a:prstClr val="black">
                    <a:tint val="75000"/>
                  </a:prstClr>
                </a:solidFill>
              </a:rPr>
              <a:t> by Khonsali / </a:t>
            </a:r>
            <a:r>
              <a:rPr lang="en-US">
                <a:solidFill>
                  <a:prstClr val="black">
                    <a:tint val="75000"/>
                  </a:prstClr>
                </a:solidFill>
                <a:hlinkClick r:id="rId5"/>
              </a:rPr>
              <a:t>CC BY-SA 3.0</a:t>
            </a:r>
          </a:p>
        </p:txBody>
      </p:sp>
    </p:spTree>
    <p:extLst>
      <p:ext uri="{BB962C8B-B14F-4D97-AF65-F5344CB8AC3E}">
        <p14:creationId xmlns:p14="http://schemas.microsoft.com/office/powerpoint/2010/main" val="1312651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Who Do I Want to Be?</a:t>
            </a:r>
            <a:endParaRPr lang="en-US">
              <a:solidFill>
                <a:srgbClr val="FFFFFF"/>
              </a:solidFill>
              <a:cs typeface="Calibri Light"/>
            </a:endParaRPr>
          </a:p>
        </p:txBody>
      </p:sp>
      <p:sp>
        <p:nvSpPr>
          <p:cNvPr id="3" name="Content Placeholder 2"/>
          <p:cNvSpPr>
            <a:spLocks noGrp="1"/>
          </p:cNvSpPr>
          <p:nvPr>
            <p:ph type="body" idx="1"/>
          </p:nvPr>
        </p:nvSpPr>
        <p:spPr>
          <a:xfrm>
            <a:off x="6090574" y="801866"/>
            <a:ext cx="5306084" cy="5230634"/>
          </a:xfrm>
        </p:spPr>
        <p:txBody>
          <a:bodyPr anchor="ctr">
            <a:normAutofit/>
          </a:bodyPr>
          <a:lstStyle/>
          <a:p>
            <a:pPr marL="0" indent="0">
              <a:buNone/>
            </a:pPr>
            <a:endParaRPr lang="en-US" sz="2400">
              <a:solidFill>
                <a:srgbClr val="000000"/>
              </a:solidFill>
              <a:cs typeface="Calibri"/>
            </a:endParaRPr>
          </a:p>
          <a:p>
            <a:r>
              <a:rPr lang="en-US" sz="2400" dirty="0">
                <a:solidFill>
                  <a:srgbClr val="000000"/>
                </a:solidFill>
                <a:cs typeface="Calibri"/>
              </a:rPr>
              <a:t>Encourage your child to choose a life that makes them feel alive, aligned with their values, interests, lifestyle and personality</a:t>
            </a:r>
          </a:p>
          <a:p>
            <a:r>
              <a:rPr lang="en-US" sz="2400" dirty="0">
                <a:solidFill>
                  <a:srgbClr val="000000"/>
                </a:solidFill>
                <a:cs typeface="Calibri"/>
              </a:rPr>
              <a:t>Know yourself</a:t>
            </a:r>
            <a:endParaRPr lang="en-US" dirty="0"/>
          </a:p>
          <a:p>
            <a:r>
              <a:rPr lang="en-US" sz="2400" dirty="0">
                <a:solidFill>
                  <a:srgbClr val="000000"/>
                </a:solidFill>
                <a:ea typeface="+mn-lt"/>
                <a:cs typeface="+mn-lt"/>
              </a:rPr>
              <a:t>Live from your strengths to develop your weaknesses</a:t>
            </a:r>
            <a:endParaRPr lang="en-US" sz="2400" dirty="0">
              <a:solidFill>
                <a:srgbClr val="000000"/>
              </a:solidFill>
              <a:cs typeface="Calibri"/>
            </a:endParaRPr>
          </a:p>
          <a:p>
            <a:r>
              <a:rPr lang="en-US" sz="2400" dirty="0">
                <a:solidFill>
                  <a:srgbClr val="000000"/>
                </a:solidFill>
                <a:cs typeface="Calibri"/>
              </a:rPr>
              <a:t>It's about the journey … not the destination</a:t>
            </a:r>
          </a:p>
          <a:p>
            <a:endParaRPr lang="en-US" sz="2400">
              <a:solidFill>
                <a:srgbClr val="000000"/>
              </a:solidFill>
              <a:cs typeface="Calibri"/>
            </a:endParaRPr>
          </a:p>
          <a:p>
            <a:endParaRPr lang="en-US" sz="3200" b="1">
              <a:cs typeface="Calibri" panose="020F0502020204030204"/>
            </a:endParaRPr>
          </a:p>
        </p:txBody>
      </p:sp>
    </p:spTree>
    <p:extLst>
      <p:ext uri="{BB962C8B-B14F-4D97-AF65-F5344CB8AC3E}">
        <p14:creationId xmlns:p14="http://schemas.microsoft.com/office/powerpoint/2010/main" val="2790068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Questions????</a:t>
            </a:r>
            <a:endParaRPr lang="en-US">
              <a:solidFill>
                <a:srgbClr val="FFFFFF"/>
              </a:solidFill>
              <a:cs typeface="Calibri Light"/>
            </a:endParaRPr>
          </a:p>
        </p:txBody>
      </p:sp>
      <p:sp>
        <p:nvSpPr>
          <p:cNvPr id="3" name="Content Placeholder 2"/>
          <p:cNvSpPr>
            <a:spLocks noGrp="1"/>
          </p:cNvSpPr>
          <p:nvPr>
            <p:ph type="body" idx="1"/>
          </p:nvPr>
        </p:nvSpPr>
        <p:spPr>
          <a:xfrm>
            <a:off x="6090574" y="801866"/>
            <a:ext cx="5306084" cy="5230634"/>
          </a:xfrm>
        </p:spPr>
        <p:txBody>
          <a:bodyPr anchor="ctr">
            <a:normAutofit/>
          </a:bodyPr>
          <a:lstStyle/>
          <a:p>
            <a:pPr marL="0" indent="0">
              <a:buNone/>
            </a:pPr>
            <a:endParaRPr lang="en-US" sz="2400">
              <a:solidFill>
                <a:srgbClr val="000000"/>
              </a:solidFill>
              <a:cs typeface="Calibri"/>
            </a:endParaRPr>
          </a:p>
          <a:p>
            <a:endParaRPr lang="en-US" sz="2400">
              <a:cs typeface="Calibri" panose="020F0502020204030204"/>
            </a:endParaRPr>
          </a:p>
          <a:p>
            <a:endParaRPr lang="en-US" sz="2400">
              <a:solidFill>
                <a:srgbClr val="000000"/>
              </a:solidFill>
              <a:cs typeface="Calibri"/>
            </a:endParaRPr>
          </a:p>
        </p:txBody>
      </p:sp>
    </p:spTree>
    <p:extLst>
      <p:ext uri="{BB962C8B-B14F-4D97-AF65-F5344CB8AC3E}">
        <p14:creationId xmlns:p14="http://schemas.microsoft.com/office/powerpoint/2010/main" val="12318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What are the Skilled Trades</a:t>
            </a:r>
          </a:p>
        </p:txBody>
      </p:sp>
      <p:sp>
        <p:nvSpPr>
          <p:cNvPr id="3" name="Content Placeholder 2"/>
          <p:cNvSpPr>
            <a:spLocks noGrp="1"/>
          </p:cNvSpPr>
          <p:nvPr>
            <p:ph idx="1"/>
          </p:nvPr>
        </p:nvSpPr>
        <p:spPr>
          <a:xfrm>
            <a:off x="4509091" y="199236"/>
            <a:ext cx="7550214" cy="6474171"/>
          </a:xfrm>
        </p:spPr>
        <p:txBody>
          <a:bodyPr anchor="ctr">
            <a:normAutofit/>
          </a:bodyPr>
          <a:lstStyle/>
          <a:p>
            <a:r>
              <a:rPr lang="en-US" sz="3200"/>
              <a:t>A career path that requires hands-on work, technical knowledge &amp; capabilities </a:t>
            </a:r>
            <a:endParaRPr lang="en-US" sz="3200">
              <a:cs typeface="Calibri"/>
            </a:endParaRPr>
          </a:p>
          <a:p>
            <a:endParaRPr lang="en-US" sz="3200">
              <a:cs typeface="Calibri"/>
            </a:endParaRPr>
          </a:p>
          <a:p>
            <a:pPr lvl="1"/>
            <a:r>
              <a:rPr lang="en-US" sz="1800">
                <a:ea typeface="+mn-lt"/>
                <a:cs typeface="+mn-lt"/>
                <a:hlinkClick r:id="rId4"/>
              </a:rPr>
              <a:t>https://youtu.be/okIB65YlwaM</a:t>
            </a:r>
            <a:r>
              <a:rPr lang="en-US" sz="1800">
                <a:ea typeface="+mn-lt"/>
                <a:cs typeface="+mn-lt"/>
              </a:rPr>
              <a:t> </a:t>
            </a:r>
            <a:endParaRPr lang="en-US" sz="1800">
              <a:cs typeface="Calibri"/>
            </a:endParaRPr>
          </a:p>
          <a:p>
            <a:endParaRPr lang="en-US" sz="3200"/>
          </a:p>
          <a:p>
            <a:endParaRPr lang="en-US" sz="3200" b="1"/>
          </a:p>
          <a:p>
            <a:pPr marL="0" indent="0">
              <a:buNone/>
            </a:pPr>
            <a:endParaRPr lang="en-US" sz="3200" b="1"/>
          </a:p>
          <a:p>
            <a:pPr marL="0" indent="0">
              <a:buNone/>
            </a:pPr>
            <a:endParaRPr lang="en-US" sz="3200" b="1"/>
          </a:p>
          <a:p>
            <a:pPr marL="0" indent="0">
              <a:buNone/>
            </a:pPr>
            <a:r>
              <a:rPr lang="en-US" sz="3200" b="1"/>
              <a:t>“The Future belongs to those who build it”</a:t>
            </a:r>
            <a:endParaRPr lang="en-US" sz="3200" b="1">
              <a:cs typeface="Calibri"/>
            </a:endParaRPr>
          </a:p>
        </p:txBody>
      </p:sp>
    </p:spTree>
    <p:extLst>
      <p:ext uri="{BB962C8B-B14F-4D97-AF65-F5344CB8AC3E}">
        <p14:creationId xmlns:p14="http://schemas.microsoft.com/office/powerpoint/2010/main" val="230419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977641" cy="2760098"/>
          </a:xfrm>
        </p:spPr>
        <p:txBody>
          <a:bodyPr>
            <a:normAutofit/>
          </a:bodyPr>
          <a:lstStyle/>
          <a:p>
            <a:r>
              <a:rPr lang="en-US" b="1">
                <a:solidFill>
                  <a:srgbClr val="FFFFFF"/>
                </a:solidFill>
              </a:rPr>
              <a:t>What are the Skilled Trades</a:t>
            </a:r>
            <a:endParaRPr lang="en-US" b="1">
              <a:solidFill>
                <a:srgbClr val="FFFFFF"/>
              </a:solidFill>
              <a:cs typeface="Calibri Light"/>
            </a:endParaRPr>
          </a:p>
        </p:txBody>
      </p:sp>
      <p:sp>
        <p:nvSpPr>
          <p:cNvPr id="3" name="Content Placeholder 2"/>
          <p:cNvSpPr>
            <a:spLocks noGrp="1"/>
          </p:cNvSpPr>
          <p:nvPr>
            <p:ph idx="1"/>
          </p:nvPr>
        </p:nvSpPr>
        <p:spPr>
          <a:xfrm>
            <a:off x="5605278" y="148570"/>
            <a:ext cx="6237048" cy="6345936"/>
          </a:xfrm>
        </p:spPr>
        <p:txBody>
          <a:bodyPr vert="horz" lIns="91440" tIns="45720" rIns="91440" bIns="45720" rtlCol="0" anchor="ctr">
            <a:noAutofit/>
          </a:bodyPr>
          <a:lstStyle/>
          <a:p>
            <a:endParaRPr lang="en-US" sz="2500">
              <a:cs typeface="Calibri"/>
            </a:endParaRPr>
          </a:p>
          <a:p>
            <a:endParaRPr lang="en-US" sz="3000">
              <a:cs typeface="Calibri"/>
            </a:endParaRPr>
          </a:p>
          <a:p>
            <a:r>
              <a:rPr lang="en-US" sz="3200" b="1">
                <a:ea typeface="+mn-lt"/>
                <a:cs typeface="+mn-lt"/>
              </a:rPr>
              <a:t>There are 140+ trades in 4 Sectors</a:t>
            </a:r>
          </a:p>
          <a:p>
            <a:pPr lvl="1"/>
            <a:r>
              <a:rPr lang="en-US" sz="3000">
                <a:ea typeface="+mn-lt"/>
                <a:cs typeface="+mn-lt"/>
              </a:rPr>
              <a:t>Construction</a:t>
            </a:r>
          </a:p>
          <a:p>
            <a:pPr lvl="1"/>
            <a:r>
              <a:rPr lang="en-US" sz="3000">
                <a:ea typeface="+mn-lt"/>
                <a:cs typeface="+mn-lt"/>
              </a:rPr>
              <a:t>Motive Power</a:t>
            </a:r>
          </a:p>
          <a:p>
            <a:pPr lvl="1"/>
            <a:r>
              <a:rPr lang="en-US" sz="3000">
                <a:ea typeface="+mn-lt"/>
                <a:cs typeface="+mn-lt"/>
              </a:rPr>
              <a:t>Industrial</a:t>
            </a:r>
          </a:p>
          <a:p>
            <a:pPr lvl="1"/>
            <a:r>
              <a:rPr lang="en-US" sz="3000">
                <a:ea typeface="+mn-lt"/>
                <a:cs typeface="+mn-lt"/>
              </a:rPr>
              <a:t>Service</a:t>
            </a:r>
            <a:r>
              <a:rPr lang="en-US" sz="3000">
                <a:solidFill>
                  <a:srgbClr val="000000"/>
                </a:solidFill>
                <a:cs typeface="Calibri" panose="020F0502020204030204"/>
              </a:rPr>
              <a:t> </a:t>
            </a:r>
            <a:endParaRPr lang="en-US"/>
          </a:p>
          <a:p>
            <a:endParaRPr lang="en-US" sz="2400">
              <a:solidFill>
                <a:srgbClr val="000000"/>
              </a:solidFill>
              <a:cs typeface="Calibri" panose="020F0502020204030204"/>
            </a:endParaRPr>
          </a:p>
        </p:txBody>
      </p:sp>
    </p:spTree>
    <p:extLst>
      <p:ext uri="{BB962C8B-B14F-4D97-AF65-F5344CB8AC3E}">
        <p14:creationId xmlns:p14="http://schemas.microsoft.com/office/powerpoint/2010/main" val="2305851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2225ce-984a-42d3-8f12-96d654057ec0">
      <Terms xmlns="http://schemas.microsoft.com/office/infopath/2007/PartnerControls"/>
    </lcf76f155ced4ddcb4097134ff3c332f>
    <TaxCatchAll xmlns="9dbaf4bd-ff25-40e8-80d2-d55b5ac7aa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77CC0B23EA594D89E9B1EF0835E3DB" ma:contentTypeVersion="16" ma:contentTypeDescription="Create a new document." ma:contentTypeScope="" ma:versionID="8b3ca03b629f45c9c5ce4b6908c3adf7">
  <xsd:schema xmlns:xsd="http://www.w3.org/2001/XMLSchema" xmlns:xs="http://www.w3.org/2001/XMLSchema" xmlns:p="http://schemas.microsoft.com/office/2006/metadata/properties" xmlns:ns2="dd2225ce-984a-42d3-8f12-96d654057ec0" xmlns:ns3="9dbaf4bd-ff25-40e8-80d2-d55b5ac7aaea" targetNamespace="http://schemas.microsoft.com/office/2006/metadata/properties" ma:root="true" ma:fieldsID="a84eed1cf59862c0594e13bb9d3f2cab" ns2:_="" ns3:_="">
    <xsd:import namespace="dd2225ce-984a-42d3-8f12-96d654057ec0"/>
    <xsd:import namespace="9dbaf4bd-ff25-40e8-80d2-d55b5ac7a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225ce-984a-42d3-8f12-96d654057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0eff6f-e721-466e-a938-0f479f639c7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baf4bd-ff25-40e8-80d2-d55b5ac7aa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6400efd-9052-47ce-becc-4745dea836a5}" ma:internalName="TaxCatchAll" ma:showField="CatchAllData" ma:web="9dbaf4bd-ff25-40e8-80d2-d55b5ac7aa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A1227-A649-43C2-B300-CAF3F032C088}">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openxmlformats.org/package/2006/metadata/core-properties"/>
    <ds:schemaRef ds:uri="dd2225ce-984a-42d3-8f12-96d654057ec0"/>
    <ds:schemaRef ds:uri="http://schemas.microsoft.com/office/infopath/2007/PartnerControls"/>
    <ds:schemaRef ds:uri="9dbaf4bd-ff25-40e8-80d2-d55b5ac7aaea"/>
  </ds:schemaRefs>
</ds:datastoreItem>
</file>

<file path=customXml/itemProps2.xml><?xml version="1.0" encoding="utf-8"?>
<ds:datastoreItem xmlns:ds="http://schemas.openxmlformats.org/officeDocument/2006/customXml" ds:itemID="{FB24E2D5-F8A7-4179-82CC-57794C69287E}">
  <ds:schemaRefs>
    <ds:schemaRef ds:uri="9dbaf4bd-ff25-40e8-80d2-d55b5ac7aaea"/>
    <ds:schemaRef ds:uri="dd2225ce-984a-42d3-8f12-96d654057e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1E7ED3-CD9A-4A2C-BA68-E600DB2573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9611</Words>
  <Application>Microsoft Office PowerPoint</Application>
  <PresentationFormat>Widescreen</PresentationFormat>
  <Paragraphs>895</Paragraphs>
  <Slides>74</Slides>
  <Notes>69</Notes>
  <HiddenSlides>1</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Office Theme</vt:lpstr>
      <vt:lpstr>QuickStarter Theme</vt:lpstr>
      <vt:lpstr>PowerPoint Presentation</vt:lpstr>
      <vt:lpstr>Grade 10 &amp; 11 Parent Info Night </vt:lpstr>
      <vt:lpstr>Agenda</vt:lpstr>
      <vt:lpstr>WWW.TRINITYCATHOLIC.CA </vt:lpstr>
      <vt:lpstr>Skilled Trades </vt:lpstr>
      <vt:lpstr>Topics</vt:lpstr>
      <vt:lpstr>PowerPoint Presentation</vt:lpstr>
      <vt:lpstr>What are the Skilled Trades</vt:lpstr>
      <vt:lpstr>What are the Skilled Trades</vt:lpstr>
      <vt:lpstr>What is an Apprenticeship?</vt:lpstr>
      <vt:lpstr>5 Steps to becoming an  Apprentice</vt:lpstr>
      <vt:lpstr>Benefits to a career in the Skilled Trades</vt:lpstr>
      <vt:lpstr>Challenges  to a career in the Skilled Trades</vt:lpstr>
      <vt:lpstr>Why complete an apprenticeship?</vt:lpstr>
      <vt:lpstr>Progression of an Apprentice</vt:lpstr>
      <vt:lpstr>PowerPoint Presentation</vt:lpstr>
      <vt:lpstr>How much does it cost to be an apprentice?</vt:lpstr>
      <vt:lpstr>FINDING A JOB   The  Struggle  is REAL </vt:lpstr>
      <vt:lpstr>What if I STILL cannot find a job? </vt:lpstr>
      <vt:lpstr>PowerPoint Presentation</vt:lpstr>
      <vt:lpstr>PowerPoint Presentation</vt:lpstr>
      <vt:lpstr>Importance of Financial Management </vt:lpstr>
      <vt:lpstr>Financial  opportunity of a career in the Trades</vt:lpstr>
      <vt:lpstr>Suggested steps in high school</vt:lpstr>
      <vt:lpstr>Valuable Websites</vt:lpstr>
      <vt:lpstr>Videos and headlines  </vt:lpstr>
      <vt:lpstr>College</vt:lpstr>
      <vt:lpstr>Topics</vt:lpstr>
      <vt:lpstr>Why College?</vt:lpstr>
      <vt:lpstr>Why College?</vt:lpstr>
      <vt:lpstr>Why College?</vt:lpstr>
      <vt:lpstr>PowerPoint Presentation</vt:lpstr>
      <vt:lpstr>Why College?</vt:lpstr>
      <vt:lpstr>Why College?</vt:lpstr>
      <vt:lpstr>College Programming</vt:lpstr>
      <vt:lpstr>Admission Requirements </vt:lpstr>
      <vt:lpstr>Admission Requirements </vt:lpstr>
      <vt:lpstr>PowerPoint Presentation</vt:lpstr>
      <vt:lpstr>PowerPoint Presentation</vt:lpstr>
      <vt:lpstr>Competitive Programs</vt:lpstr>
      <vt:lpstr>PowerPoint Presentation</vt:lpstr>
      <vt:lpstr>Costs?</vt:lpstr>
      <vt:lpstr>Application</vt:lpstr>
      <vt:lpstr>RESEARCH!</vt:lpstr>
      <vt:lpstr>PowerPoint Presentation</vt:lpstr>
      <vt:lpstr>College Mondays</vt:lpstr>
      <vt:lpstr>Resources</vt:lpstr>
      <vt:lpstr>No IDEA?</vt:lpstr>
      <vt:lpstr>PowerPoint Presentation</vt:lpstr>
      <vt:lpstr>University</vt:lpstr>
      <vt:lpstr>Topics</vt:lpstr>
      <vt:lpstr>Why University?</vt:lpstr>
      <vt:lpstr>Why University?</vt:lpstr>
      <vt:lpstr>Researching   University</vt:lpstr>
      <vt:lpstr>Finding University Admission Average</vt:lpstr>
      <vt:lpstr>Finding University Admission Average</vt:lpstr>
      <vt:lpstr>Finding University Program Prerequisites</vt:lpstr>
      <vt:lpstr>Parent Resources re: university</vt:lpstr>
      <vt:lpstr>Cost of University https://www.ontariouniversitiesinfo.ca/tuition-and-fees </vt:lpstr>
      <vt:lpstr>PowerPoint Presentation</vt:lpstr>
      <vt:lpstr>Cost of University</vt:lpstr>
      <vt:lpstr>Cost of University</vt:lpstr>
      <vt:lpstr>Cost of University</vt:lpstr>
      <vt:lpstr>Suggested steps in high school </vt:lpstr>
      <vt:lpstr>Websites for researching Degree programs</vt:lpstr>
      <vt:lpstr>Application Cost</vt:lpstr>
      <vt:lpstr>Professional Programs</vt:lpstr>
      <vt:lpstr>WORKPLACE</vt:lpstr>
      <vt:lpstr>WORKPLACE</vt:lpstr>
      <vt:lpstr>What if I don't know?</vt:lpstr>
      <vt:lpstr>What if I don’t know?</vt:lpstr>
      <vt:lpstr>My BLUEPRINT</vt:lpstr>
      <vt:lpstr>Who Do I Want to Be?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 up for REMIND to receive updates from Guidance</dc:title>
  <dc:creator>Robbyn Deroo</dc:creator>
  <cp:lastModifiedBy>Robbyn Deroo</cp:lastModifiedBy>
  <cp:revision>239</cp:revision>
  <dcterms:created xsi:type="dcterms:W3CDTF">2019-11-15T21:02:58Z</dcterms:created>
  <dcterms:modified xsi:type="dcterms:W3CDTF">2022-11-27T12:41:55Z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0x0101002977CC0B23EA594D89E9B1EF0835E3DB</vt:lpwstr>
  </property>
  <property fmtid="{D5CDD505-2E9C-101B-9397-08002B2CF9AE}" pid="3" name="Order">
    <vt:r8>931800</vt:r8>
  </property>
  <property fmtid="{D5CDD505-2E9C-101B-9397-08002B2CF9AE}" pid="4" name="MediaServiceImageTags">
    <vt:lpwstr/>
  </property>
</Properties>
</file>