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7" r:id="rId3"/>
    <p:sldId id="285" r:id="rId4"/>
    <p:sldId id="296" r:id="rId5"/>
    <p:sldId id="290" r:id="rId6"/>
    <p:sldId id="291" r:id="rId7"/>
    <p:sldId id="282" r:id="rId8"/>
    <p:sldId id="295" r:id="rId9"/>
    <p:sldId id="267" r:id="rId10"/>
    <p:sldId id="283" r:id="rId11"/>
    <p:sldId id="269" r:id="rId12"/>
    <p:sldId id="303" r:id="rId13"/>
    <p:sldId id="281" r:id="rId14"/>
    <p:sldId id="299" r:id="rId15"/>
    <p:sldId id="300" r:id="rId16"/>
    <p:sldId id="306" r:id="rId17"/>
    <p:sldId id="280" r:id="rId18"/>
    <p:sldId id="305" r:id="rId19"/>
    <p:sldId id="304" r:id="rId20"/>
    <p:sldId id="284" r:id="rId21"/>
    <p:sldId id="278" r:id="rId22"/>
    <p:sldId id="279" r:id="rId23"/>
    <p:sldId id="265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6891" autoAdjust="0"/>
  </p:normalViewPr>
  <p:slideViewPr>
    <p:cSldViewPr snapToGrid="0" snapToObjects="1"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D32B93-4EDC-43C5-B18B-CF30AD7AFBA8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F616DC-FB9C-4C7E-9E77-E82AA4DC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12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F415B6-9D4F-424A-BDC2-246260E8AE19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8B6A5D-190F-428B-83BE-E08E7FB76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4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4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1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1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1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6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8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0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5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1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8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ings_main_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A8781-E384-0543-A29E-8510B7C69DD7}" type="datetimeFigureOut">
              <a:rPr lang="en-US" smtClean="0"/>
              <a:pPr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E232-7E3C-3342-B560-80C187F548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4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s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7649" y="5515350"/>
            <a:ext cx="7673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Post Secondary – A possibility for everyone!</a:t>
            </a:r>
          </a:p>
        </p:txBody>
      </p:sp>
    </p:spTree>
    <p:extLst>
      <p:ext uri="{BB962C8B-B14F-4D97-AF65-F5344CB8AC3E}">
        <p14:creationId xmlns:p14="http://schemas.microsoft.com/office/powerpoint/2010/main" val="412376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Parental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your family, it’s a partnership</a:t>
            </a:r>
          </a:p>
          <a:p>
            <a:r>
              <a:rPr lang="en-US" dirty="0"/>
              <a:t>Ways they can contribute;</a:t>
            </a:r>
          </a:p>
          <a:p>
            <a:pPr lvl="1"/>
            <a:r>
              <a:rPr lang="en-US" dirty="0"/>
              <a:t>Monthly assistance (i.e. rent and/or food)</a:t>
            </a:r>
          </a:p>
          <a:p>
            <a:pPr lvl="1"/>
            <a:r>
              <a:rPr lang="en-US" dirty="0"/>
              <a:t>Tuition Benefit through employer </a:t>
            </a:r>
          </a:p>
          <a:p>
            <a:pPr lvl="1"/>
            <a:r>
              <a:rPr lang="en-US" dirty="0" err="1"/>
              <a:t>Aeroplan</a:t>
            </a:r>
            <a:r>
              <a:rPr lang="en-US" dirty="0"/>
              <a:t> Miles – Higher ED </a:t>
            </a:r>
          </a:p>
          <a:p>
            <a:pPr lvl="1"/>
            <a:r>
              <a:rPr lang="en-US" dirty="0"/>
              <a:t>RESP…</a:t>
            </a:r>
          </a:p>
          <a:p>
            <a:pPr lvl="1"/>
            <a:r>
              <a:rPr lang="en-US" dirty="0"/>
              <a:t>Co-Sign a student line of credit</a:t>
            </a:r>
          </a:p>
        </p:txBody>
      </p:sp>
    </p:spTree>
    <p:extLst>
      <p:ext uri="{BB962C8B-B14F-4D97-AF65-F5344CB8AC3E}">
        <p14:creationId xmlns:p14="http://schemas.microsoft.com/office/powerpoint/2010/main" val="413539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00483A"/>
              </a:buClr>
              <a:buFontTx/>
              <a:buNone/>
            </a:pPr>
            <a:r>
              <a:rPr lang="en-CA" altLang="en-US" sz="2800" b="1" dirty="0">
                <a:latin typeface="Georgia" pitchFamily="18" charset="0"/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483A"/>
              </a:buClr>
              <a:buFontTx/>
              <a:buNone/>
            </a:pPr>
            <a:r>
              <a:rPr lang="en-CA" altLang="en-US" sz="2800" b="1" dirty="0"/>
              <a:t>Why Everyone Should Apply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483A"/>
              </a:buClr>
              <a:buFontTx/>
              <a:buNone/>
            </a:pPr>
            <a:endParaRPr lang="en-CA" altLang="en-US" sz="1000" b="1" dirty="0">
              <a:latin typeface="Georgi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483A"/>
              </a:buClr>
            </a:pPr>
            <a:endParaRPr lang="en-CA" altLang="en-US" sz="1100" b="1" dirty="0">
              <a:latin typeface="Georgia" pitchFamily="18" charset="0"/>
            </a:endParaRPr>
          </a:p>
          <a:p>
            <a:pPr marL="1009650" lvl="1" indent="-609600" eaLnBrk="1" hangingPunct="1">
              <a:lnSpc>
                <a:spcPct val="90000"/>
              </a:lnSpc>
              <a:buClr>
                <a:srgbClr val="00483A"/>
              </a:buClr>
              <a:buFont typeface="Arial" charset="0"/>
              <a:buChar char="•"/>
            </a:pPr>
            <a:r>
              <a:rPr lang="en-CA" altLang="en-US" dirty="0"/>
              <a:t>Grant and Loan Programs function through one OSAP application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00483A"/>
              </a:buClr>
              <a:buFont typeface="Arial" charset="0"/>
              <a:buChar char="•"/>
            </a:pPr>
            <a:r>
              <a:rPr lang="en-CA" altLang="en-US" dirty="0"/>
              <a:t>Interest-free loan while in school Full Time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00483A"/>
              </a:buClr>
              <a:buFont typeface="Arial" charset="0"/>
              <a:buChar char="•"/>
            </a:pPr>
            <a:r>
              <a:rPr lang="en-CA" altLang="en-US" dirty="0"/>
              <a:t>6 month grace from payment period once finished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00483A"/>
              </a:buClr>
              <a:buFont typeface="Arial" charset="0"/>
              <a:buChar char="•"/>
            </a:pPr>
            <a:r>
              <a:rPr lang="en-CA" altLang="en-US" dirty="0"/>
              <a:t>FAMILY BACK UP PLAN</a:t>
            </a:r>
          </a:p>
          <a:p>
            <a:pPr marL="400050" lvl="1" indent="0" eaLnBrk="1" hangingPunct="1">
              <a:lnSpc>
                <a:spcPct val="90000"/>
              </a:lnSpc>
              <a:buClr>
                <a:srgbClr val="00483A"/>
              </a:buClr>
              <a:buNone/>
            </a:pPr>
            <a:endParaRPr lang="en-CA" altLang="en-US" dirty="0"/>
          </a:p>
          <a:p>
            <a:pPr marL="1009650" lvl="1" indent="-609600" eaLnBrk="1" hangingPunct="1">
              <a:lnSpc>
                <a:spcPct val="90000"/>
              </a:lnSpc>
              <a:buClr>
                <a:srgbClr val="00483A"/>
              </a:buClr>
            </a:pPr>
            <a:endParaRPr lang="en-CA" altLang="en-US" sz="1800" b="1" dirty="0">
              <a:latin typeface="Georgia" pitchFamily="18" charset="0"/>
            </a:endParaRPr>
          </a:p>
          <a:p>
            <a:pPr marL="1009650" lvl="1" indent="-609600" eaLnBrk="1" hangingPunct="1">
              <a:lnSpc>
                <a:spcPct val="90000"/>
              </a:lnSpc>
              <a:buClr>
                <a:srgbClr val="00483A"/>
              </a:buClr>
            </a:pPr>
            <a:endParaRPr lang="en-CA" altLang="en-US" sz="1600" b="1" dirty="0">
              <a:latin typeface="Georgi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483A"/>
              </a:buClr>
              <a:buFontTx/>
              <a:buNone/>
            </a:pPr>
            <a:endParaRPr lang="en-CA" altLang="en-US" sz="2800" dirty="0">
              <a:latin typeface="Georgi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483A"/>
              </a:buClr>
              <a:buFontTx/>
              <a:buNone/>
            </a:pPr>
            <a:endParaRPr lang="en-CA" altLang="en-US" sz="2800" dirty="0">
              <a:latin typeface="Georgi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00483A"/>
              </a:buClr>
              <a:buFontTx/>
              <a:buNone/>
            </a:pPr>
            <a:endParaRPr lang="en-CA" altLang="en-US" sz="2800" b="1" dirty="0"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56" y="274638"/>
            <a:ext cx="2112579" cy="107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96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is OSAP Assessed?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Costs  –  Expected Resources  =  Need</a:t>
            </a:r>
          </a:p>
          <a:p>
            <a:endParaRPr lang="en-US" dirty="0"/>
          </a:p>
          <a:p>
            <a:r>
              <a:rPr lang="en-US" sz="2000" dirty="0"/>
              <a:t>Parental prior year income is considered for 4 years provincially</a:t>
            </a:r>
          </a:p>
          <a:p>
            <a:r>
              <a:rPr lang="en-US" sz="2000" dirty="0"/>
              <a:t>Parental income is considered for 6 years federally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Students Current year income, scholarships and assets are considered</a:t>
            </a:r>
          </a:p>
          <a:p>
            <a:endParaRPr lang="en-US" sz="2000" dirty="0"/>
          </a:p>
          <a:p>
            <a:r>
              <a:rPr lang="en-US" sz="2000" dirty="0"/>
              <a:t>Need is addressed by grant programs first, then loan</a:t>
            </a:r>
          </a:p>
          <a:p>
            <a:endParaRPr lang="en-US" sz="2000" dirty="0"/>
          </a:p>
          <a:p>
            <a:r>
              <a:rPr lang="en-US" sz="2000" dirty="0"/>
              <a:t>Students can accept “Grants Only</a:t>
            </a:r>
            <a:r>
              <a:rPr lang="en-US" sz="2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61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OSAP Deadlines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Students can apply to full time OSAP up to 60 days prior to the end of the study period</a:t>
            </a:r>
          </a:p>
          <a:p>
            <a:r>
              <a:rPr lang="en-US" sz="2800" dirty="0"/>
              <a:t>Find out </a:t>
            </a:r>
            <a:r>
              <a:rPr lang="en-US" sz="2800"/>
              <a:t>the school’s </a:t>
            </a:r>
            <a:r>
              <a:rPr lang="en-US" sz="2800" dirty="0"/>
              <a:t>deadline to defer your tuition payment</a:t>
            </a:r>
          </a:p>
          <a:p>
            <a:r>
              <a:rPr lang="en-US" sz="2800" dirty="0"/>
              <a:t>Ensure all documentation is submitted on time</a:t>
            </a:r>
          </a:p>
          <a:p>
            <a:r>
              <a:rPr lang="en-CA" sz="2800" dirty="0"/>
              <a:t>Keep “checking your status” online</a:t>
            </a:r>
            <a:endParaRPr lang="en-US" sz="2800" dirty="0"/>
          </a:p>
        </p:txBody>
      </p:sp>
      <p:sp>
        <p:nvSpPr>
          <p:cNvPr id="4" name="AutoShape 2" descr="data:image/jpeg;base64,/9j/4AAQSkZJRgABAQAAAQABAAD/2wCEAAkGBxQTEhIUEBQVFBQVFBUVFBQVFRUXEBUUFBgWFxUUFBUYHCogGBolHBUVIjQhJSkrLi4vFx8zODMtNygtLisBCgoKDg0OGhAQGywkHyQwNyssMCwsNywuLyw3MS0xKyssLCwzLCwsKy4uLC8sLCwsLCwsLCwsNyw0LywsLCwsLP/AABEIAMIBAwMBIgACEQEDEQH/xAAcAAABBQEBAQAAAAAAAAAAAAAAAQMEBQYCBwj/xABEEAACAQMCAwUFBQUGBQQDAAABAgMABBESIQUGMRMiQVFhMnGBkaEUI0Kx0QdScpLBU3OCk6LhM2LD8PEkQ1SyFYPC/8QAGwEBAQADAQEBAAAAAAAAAAAAAAECAwQGBQf/xAAzEQACAQIEAwUIAQUBAAAAAAAAAQIDEQQSITEFQVETImGRoRQWQlNxsdHhklKBwfDxBv/aAAwDAQACEQMRAD8A9xooooAooooAopueXSpOC2MbKMt18qhx8ZiK6ssBnT7LZB9QBQFhRUKLi0LasSDu41A5BGdhkH3inYL+J/YkRts911O3nsaAkUUgYHoc0tAFFFFAFFFFAFFFFAFFFFAFFFFAFFFFAFFFFAFFFFAFFFFAFFFZLnHnqGyBRcSz/uA91D4GUjp/CNz6DcRtLcyhCU5ZYq7L/jHFobaMyXDhFGw8WY+Coo3Y+grxXnL9oE14THFmGDppB77/AN4w/wDqNvf4ZzjvHpruQyTuWPQeCqv7qqNlX0HXxJO9VhbyrkqV+UT0eC4So9+rq+nL9j2seNFRqK5sx9vIj6xooor6p+fhRRRQGO5z41JbpcPEAxRYyFbOnBYBzgHyP0rAcP5+lkLaowuDH7LsB3pUXpjwL6vhW05rTtGu4/3oJVHvCah9VryTgMmkv3wvQjJUAnIP4jj8IrnqSaqJXsmfZwdCnUwdSeTNKLX1s7dDTW37RtT7xMCVck6gxOEckHI3zv8AOpE/P8SyLrRy+IwWKxsMEKcHJ6Y2O3n51iLOECchSNOXUHbBXcbE+grm6gxPvhiSp8CpLKCenqTt6VrVaWVO/Ox11OG0O1lHI7KGY9Am5zt0YMe7IA4DCNh0d0ydO5IKEb5+NTn5xgVg3asmC2kCSQKdhjUDkEDUPDfHWvMeMW51rqHVQcdB7TZ+Zyf8VJxeM9wnZSGwN+oO/X00j/DWbrSV/A5o8NozdNK/fTflyPWl5yjBVvtJVfBTIhDZRWAOvcjvqdj0x55qbFzaxKsswKYBwVRi2UUgZUjA7wyR8t68U4indj2wPfndUiQ4+CCk4gnciBBx5nH4UhQ4/krJ1mr3Wxqhw2nNU8sn3r+h7xHzU+c6oygXO6OHJ0ggDSSPHx22qQnNRy2Vj0KM6tbKSduilfXPX5navAL5iFjClhsDncdI4o/jjs/rTl/fSAIqSyAhVyQzAZ0ImOvnGT8arrWvoa48OzKLU97vbofQcXM6ktmPABChu0jOok42UkHA88Yp+LmOMrqKSKuSAxUaTgZOCD/3v5HHgF3xmftUVJGxnBGcgkyMc7jxUrTr8xT9qArgpgZGlemnLAbdeoq9qunga/YJ2vmW2b+x78vMEGkMzMgIz345FOPPBXpsd/SnjxmDbMyDJwNTBck+G/j6V4Lbc1zmcgkaVIwd8gCRBnOfLenuH883GJJX9tQMHU2+oFT7RPiEFXtYmLwNZaacufXY99W7Q7B1J9GGadBrwFed2WLWYxlgPBCw70vskplcaE6Y6ipcnOSqVjEeCyuzFQATjXs5BBYjQNzv69avaRNbwtZcj3SivG4OfV1yD7xViLDSHkA7qvuDrJPsZwdt+lSrb9ofdjPatmViFzuuFOk90pnOTnr+tXPHqYOhVXws9aorzaD9oI1ae2B0prYsIy+NOe9jSMZI6Y2PpvLg/aCCqtmNtRIUD02yG1797IxgdKt0YOElumb6iqPg3MaTyGMY1AZBXOlgOo3AIP6GryqYhXE0qopZyFVRlmYgKAOpJPQVX8e49DaR652x+6o3dj5KP69K8T5y5zmvTpzohB7sQO3oXP4j/wBisJ1FHc7MLgqmIemi6mn52/abnVDYEgdGn6Mf7sfhH/Md/LGxryuRyxJYknJO/mdz/wCaWuTXDUquR6rC4Gnh491a9eYhrmlNIN+latzsbSWolFOCIUVlkNPbo+raKKK+oeDCiiigMNeODdHPQyFT7m7p/OvEbiEo7IeqsVPvU4P5V6/xCX7xm8nJ+RzXmnOEGi9uVHTtCw/x9/8A/quLGLRM9N/5qpapUh1Sfl/0p6SlpK4D1rExXUkhb2iT7yT+dJSVTBpHUszNjUzNjpkk492elLLcMwVWYkLnSD0Gdzim6Kt2a+zhpotNiSplnaKMAuw7kaqozuegwN96uOYuWr6FFluoNCKFQMpiwOgXV2bHB6bnqfWpn7K5VXiUGvxEiqT0DlGx89x8az3EriftJlndy5kPbAscM6nB1DocEfCtt+5dt6nA43xCpwjFKKvtrq3e1tttRua81SiQogwQezAZYiAc6cA5APTYjbpin5UaKRZJoSBLHrRclQUcFVdTucbHr1+NbXgfKMd3bJ/6R7d2izHcm4B7WVR1NuxyEJHh5/GocvDTeWvCQTpImks5D4r3gy/EJnatmWe9/E5XVwreXKkleL8FZvk3zX1MVHIoD5QnV7OGAC9eo0nPUeXSudS6MYOrOc7acbfHwPn4dPHc8c5MiVJ3gjvIxbHMnbooSaIMQ8kDgAZAGcHqKY4zyjbq1xDbTStcQR9viRFEUkWA5EbLvqCMp32JB+Ey1EVVcHN3Se6fPS1rN+aMdI6/d4LDT1PkdiSo1eefLwrsTfeFgxwRjJGTjbIx5ZFbrgPAoYl7Fp2Nze2DssXZ/dgOpkj7+faHZn6+lZ225aWW2aaCVnkSMySRmCRUAX21SbdWYDfHjWV5rU15cLK8XdLa+vN36dVo9ijEx7MqSPgo1Nk5OpsZPxPnTq3OWXaPAyQNJVI2Y5JUAjGCB6VZcd4ClvHE32hZHkWORYwjBuykUkOW6dRjHXxqirHtJR0ZuWDo1U5Rb1v4bqz5eRIM50uQFDHKs2TqZGwNIUnGBjy8fdTjSKWQKuFXLxAOe4SwbBJHexpIwce1modAoqzLLh0He0mt/tb0/wAmj5UvuwubacAr2lwgkOoY/wCIS2ANx3HA39fPb1vnD9oEVtqjgxLN0PjGh9T+I+g/2rwtdKeTP81X3fvH6e+l7c+8+dbFWcUck+GU6lTM3df76In8Y4pJPIZJnLufE/kB4Cq/NcZrrNaXJs+pCnGCskJXDNSF89KetbVnZVRS7scKqglifIAUUbmNSqooZCZ61reT+SJ70hgOygzvKw2PmI1/Efp61seTP2YBdMvEMMeq24PdH96R7X8I2889K9PjQKAFAAAwABgADoAPAV106PNnnsZxT4afn+DM2n7P7BEVTAHIGC7sxdj5nBAorUUV0ZUfHdao/ifmFFFFU1BSOdj7qWmrpsI58lP5UB5pdtkn1JrJ868LlkuFkiikkDQxFiiMwDYwc6Rt0rUTVqOS5/w+cZ+cbn+kg+Va6tNVI2Z2YHGSwlXtIq+ljw7/APC3P/x5/wDKk/SkPBrj/wCPN/lSfpX09RXP7Gup9n3kqfLXmfL54VP/AGEv+W/6VweHTf2Un8jfpX1HRU9jXUe8k/lrz/R8smyk/s3/AJW/Sufsj/uP/Kf0r6opDT2NdS+8cvlrz/R8twxyoyuiurKQysAchgcgj41rJebbaRu2veHLJc4wXEjJFIQMBnjxjPzr3Y1wUHkKyjhnHZ+hoq8ahVac6eq6Saf00Wx4Tw3nSFVt2mti81oCtuyylU05OlZBg50+fj41Gk5pi03SRo6h7pby2bUpaGcddW2CvgPHAr30xDyHyFcGFf3R8hWXYy/q9DWuJ0b37J/yfW/Tr9zwjjHM9vcJK7LcpcSJgqk//o9Z6voO+D4r03PvrmDmyMXVncMrnsrdYLgDT96ArISu4zkMOviBXuzW6/ur/KKaa0T9xP5V/So6MuvoZLidFLL2btr8XJq1tjxLhXM1qDavcLP2todMMkXZHtIVJKRzBztgEjK+BNTeHc42y6NX2lEhecJCmnspoZmYqJl1YDKGPmNq9Zewi/so/wCRf0pluHxf2Uf+Wn6UVKS5+hhLiFCW8H/L6+Hi/M8G49fxSx2yxli0KyQlmXGqJZC0B9+ljkVS19Gvw+L+yj/y1/SmH4TAesEJ98SfpWDw7fM66fGoQjlUH5/o+ea2XLXKXaRl58qXHcAwGUH8W46ny8j67b3inDrbOhLa31eLdjHlfcdPX8qbY4AFaXDK7ExHFpVIWprKYfmnhcFrCqxrmSVsa3Opwi4LFfAEkgbAdayNeicz8F+0hCjBWTVjV7JDYzkjcdBv76yXEOX5IULyvGAOgUsWY+AAKisWmdeBxdPs0pS7z3KgtikwT1pY48keJPQeOfIV6byZ+zBpNMt/lE6iAbSN/eH8A9OvurbCk5G3FY2FKN2zIcrcqT3r4hXCA9+VsiNfj+JvQfSvb+VOT7exX7sa5SO9Mw759F/dX0HxzV3aWqRIqRKqIowqqAFA9AKershTUTzGKxs67tsun5CiiithxBRRRQBRRRQBUTizYhlP/I35VLqu5hbFvL/Dj5kUB51Mat+VLjS8f96VP/7VwPqtU0xp7hUhHaY6jQ496tgf/egPUqK4hkDKrDowBHuIyK7oCt4veSxlDFH2ikPqUKxfUACgBBAVThwSfHTsd8VU/GLzPdt8R5bD6JGZlBQKDFkOpbLnOGwBuPA6eigKXh1/cvLiSDs49Um7e0VUsExgkd7z8NHQ6xpd45dXKaPssKzZzr1Np0gNH08zpMm3mBVrRQGZe/v98QJgae9jvHO7/d9r+EAj2tzgjY7TeHT3TSETRKkf3mCCC2zDsxsx6qWz/Dn8WFuKSgKa/N0GfsgrqdITIUaNR7xbLjUFAPh+MYzg1CNxf47sK5Kn22i0hyuwOh84DDqOueg8NKRXJFQFPJ9rKJp7JXLkODkgRkbMuDuw222ByelQWF/3f+GB3dedHaeBYJ+EjGRvjpnbpWlIrgihTPQLe6l1mPRqOo7doRqXGAFwO7q+Pp1YuIL0ZCSxnwUso1bEYZsLg5GdgBjI3NaNxUSVqhShWO81DU8RXIz+8V2yAAgwdj4+Pwo4tLIHXs5dI7uU0KTtr1Ek9M5TH8Jp3ifEnjkjVYtSOHLSalAQqBpGknU2SeoG3xqlursZJJ3PU/pWmrUy6Lc2QjfVnbN/ufPzqLJL50xNO2hnAbQo7zYOOuMZ8842FXNty4esz/4U/qx/StEabZtcilkmzsOvgB5+gqFf8mXN26sWWKMDbWDqyfaIQePTrjpWrvR9kaKRAogLBJ8hcopVz22snUe92YI3ABY7YyNCBW+NFcxTrypyzR3K/lHkW2s8SLmWXG0sgGV/gUbL9T61rKiWEmxXy3HuqXW9JJaHPUnKcryd2FFFFUwCiiigCiiigCiiigCqfmtsWz+pUfUVcVQ85viADzcfQE0Bg5aXhrd8jzRx8hqH1UVxKa5sXxLH/GoPuJwfoaA9I5XuNduo8UJQ/wCHp/pK1bVk+TJ8PJGfFQ4HqO635r8q1lAFFFFAFFFQeFcXhuBKYHDiKV4XI8JI8al+GR86AnUlLVPzZxo2du04jEgVkDgv2aqrsEMjNpbCqWBO2wyfCgLbFIRVfy/xZbmESK0RbJWQRSGREcdULFVOcEHBUHerE0BxikIrO8z8dlt7qyjSN5I5RcNII0VpWMSKVRdTqBszvtliIsAGrywvEmijlhYPHIodGHQqwyDvuPdUKQ+J8UihKLIx1vnQio7yNjqQiAnAz1xiqri/FUjjMgyw6BVBMhb9wJjOr0IpnjsYTiELSsyR3Nu1qsisUaOYOJFUOPZLjI9SoFV1vbskXEyGkka2u2aMyyNI+hLa3kMRdyTpbXJt0GskVjfc3SppKNuZnbPg19c3P2mZhAMaQhOrTEd9AQe4HJI33rZWvBYl3Ya2823H8vSp9tGGVXT2WUMvuYZH51l5OGS2/ETNDGzRz6A4Rc6mkYCV5ZB7PZhEZQ+Rh5QCCQKZU3c13a0NJe2KSxmOVQyHGVOcd0hl6dMEA/Cm+HSw96GF0Ji2ZA+p0zvhgSSPjU/TVHccBYXcFxC5VQ8pnjLDs2WSLSxRdJIJdISQGC9zOCTmqEyw4o8Cx6rrs+zVkOZQpRWLBUO/Q6iMH1rq24nG8rxKTrQkEFWUHTp1aGIw+nWoOM41DPUVJkhVlKuAykYKkZBB6giqS15cZHiYTexIHfKZZ9CPEjatW0hiKI7HUG7MEBTQppIXwQatQc1UCptlL+E/CqiSRLoooqmAUUUUAUUUUAUUUUAVmueG+7jHm5PyH+9aWsnz03/BH8R/KgMdKaiu2Nx4b/KpEpqJLQGrsLjs7lH8DIQf4ZDtn3agfhW/ry/OpFPnGh+IXQfqhr0Tg932sMb+JUav4hs31BoCZRRRQEXikDyQypFJ2UjoypLp1GNmBAcLkZI64z4VleUOV57G6YB0e1e3QEJGIwJ4dMaEqXZizRjds7ld98Vrry6SJHklYIiKWd2OFVRuSTVXb8zwPZ/bY9bREEgKjNMWDaOzEa5OvX3cedAXVI4yCKg8A4ql1bw3EeQsqBtJ9pT0ZG/5lYFT6g1MnYhWKrqYAlVyBqIGy5PTJ8aApuAcCeCa5nlm7WS47LVpjEUY7FSqtoDHLkHBbO4VRgYq7rK8IvLm7ikillFpdW9wUuOwVH+7I7SIRGYEAMjx94qfZbYeE7kriclxaJJKQzdpOgcLpEiRTSRpJp6AsqA7bb7YFAWPEeHRzqEmXUAdS7kMrDI1I6kMjYJGQQcE+dLYWUcMaRQqEjRQqIOgUf8AfWo3MfC2uYGiSeS3LYPaRaQ+V3AyQcDIGcYJAxnesjxZFntob3sxDfRSosjpbSzT9rbMwkt8wgyLE7Ky6sEaX3ByKgNpxPh0c8bRTKHRhuD6bggjcEHcEbisvccAllEtqvEGaIAJMhjje7COuQjTZ8V8WUnHnWq4bcmWGKRo2iZ41do39uMsASjeozj4VU3fBStys9qFQyho7vGFZ0YEpN070kbgYz+GR/So4pm2FacNvz9x/hU0MkKG2YPEuY1I6fdExkfAqR8Kj8T4okMlukgf79yiuFJiQ4GntX6JqZkQA7lnAHjiPytyu1izLHO8sDRxjRIIwySxqsepNCAYaNEBz4rncscW3ErFZopIpASrqVODhhnoykdGBwQfAgGqYblHwPjonZ45EEMyM47IsS5EbaWYZRQRkr7OoYZTncVJ43dSxRiSGMSBWDTLltYgAJkaJQDrkGBhfGnZ+Da5LaSSWRmt91XuCNpCjRmVgFzkrI+wIXfpsKsCtQGW4fzFm4khmHdaRPs8q6OxaKWMND0csdRWXDlQuRpznGbDjqyhVkiYlY9RlhUd+WMjDBHG6uqlmXHVgoyK7kktI5I4T2KyxjVFHpXWgbVjsxjIJ0vgDc6TjpUnh3EI51LRFtjpZXR45FOAcPHIAy5BBGRuCDQpXcvQGN7iPVNJETFLC8ryyfdyRqpQSyElsPE7Yzt2g2GRV6px0qvl4gUmSN42VHYIkuVKNIVL6SoOpR3SMkdRjxGW+A8bjuVbT3XQ4eMsC6jJ0Nt1VhuD7xsQQBTSxSZGa7qBDJpPp41OBqowaFoooqkCiiigCiiigCsZz0/3kY8kP1P+1bOsLzs/34HlGPqTQGYlNRZDUiU1DkNAXfDWzEnoHX+Vg3/VrWclXW0kR8DrX3HZvrj51jOBPlGHlIP9aMP+mKt+F3XYzxuemdLfwtsfl1+FAeiUUUUBy6AghgCD1BGQfhVHy9weS2nvcFfs80wuIhk60kkUfaFIOwUuusYPV22876qXm3mFbG3MzRSzHOBHEpZjgFmJIGFVUV2JOBhaA65f4MbZrkKwMMs7TxJg5iMoBlTPipk1MPLWR4VcVjecubpLZIJYBG0EsbMszrK6NIQrQwgRbqZATh8EbYxvWi5f4ql1bQ3EeMSxq2AyuFYjvIWXYlTkH1FAdrwuMTvOARI8SxOQx0siFmTK9Mgu2/XBxUTgnLFpaEG1hWMhOzDDUW0Z1adTEnGRn31L4zbSSwyRwS9i7jSJdOooCRqZRkd7TnB8Dg74xWGHDpb5IRMIprrh0klvcQTsyQzFlXs7oOikxyMgSRXCnGtxsdwB6NVTxPmK3t5BHO5RiqsT2crRorMVVpZVUpGCQRliKr/2cXc0thEbk63VpYxJlj2iRyMkcmpgC2VUd4jLdfGpfOvD5bixuoLfT2ksRjXUdK9/CsScHwJoBuLmmFpmiKyKFn+zCZlAga4ChuxDBsqSGGCwAYnAJO1W10XCP2QUvpbQHJVC+O6GYAkDOMkA1j7/AJXurhLot2Fs10AssatJcR6owvY3aPpjKXCkDoCD2cfQitsBt5+tQpljxW7YXUESQG8gEDAlnW2dJ8nO4LKw7OUY36Kc74FxwniC3EKSoCAwOUbGuN1JWSNwOjKwZSPMGmJeXoftDXRMqyN2erTPKkR7LITXGjBWAydmyNzXdze2tsRrkhhNw5camVO1cBVZ9z3jjQCfVfMUKUXNNosTJMzz6J5hDcL2s7RdhJE6FViU4jwQrakAbOd9zScuzdnPNFHFOLaQxSW57KQQIrQr2i98DsxqX2MDBY7Detcaz3FeYGhZ1+zSlj2iW5JjEdxMkRlWJSGLLqCvgsuMoR1wCA7zLw554CkRUSCSCVC5ITVBNHKASASAdBHTxqPa8KlFwLhmhj1IRcRxK57V8BUYyMwB0gLg6NXUZwaXlrmeK7aSMFBNEFMiRydoml+hDFVYEEFWVlVlIwRggk5jEsQ7eOYhF0iWJ3hjhERyHdJGTKy95dOpwuQM4FQE7ifDlnQI5dcOkisjaXDRsGUhvh8iaZtIreN9KMnaxx4cawZuzJDapRnJ3GdTeZ33Oc/yfxOQfZYz200c8WRKyzOuya1nEz5wkgBBjdtSOQBlSDV9zDwxpUDQqv2iNi8JLaF1lGjOs6G1LpdgVKnPpsQKWFrOsiK8bB0dQyspyrKwyGB8QRUuCXGx6flVPwjhpi6aVV1DPCgPZJOcdo0J20oxySuNz3tiWzarEfKgJtFNxAgb05WRgFFFFAFFFFAFee84vm5f0Cj6f716FXmnNMmbmb+LHyAFAUczVDlanZ3qG2T7IJ9wJ/KgLPgE3ekH/Kr/AMkiZ+jNV3cpWe4JaSiXdGCskikkY6o2Nj64rSt3lB8wD8xQG15dve1gQn2l7je9fH4jB+NWdYvlG70SmM9JBt/EuSPmM/StpQBSMoIIIyDsQehHkaWigMla8lAWiWzzOBb3Bms5YwBNAqsWiQl9QfSrMm4wVOMCrXlzgAtBP968rzzGaV3Ea5cqqd1I1VVGEHhknOTUPmfi15brPLDDA0EEJmZpJmWSQrqZ0QKpCYVerdSR64qeI8Rvnnglt1uHtJYI50S3W0EgbYvFO9xsAysmNJye8B0zQG6qBxC/trb7y4kgg7Qhdcrxx6yoOF1MRqIGdq54BxiO7gSaHUFbIKuumVHQlXjkX8LKwII9PEb0/d2cTESSRo7Rq4VigZ1Vx31U4zhgBkDrgUBxd8WijeBHfvXDFYQAWLkKXJGkHChVJ1HapteR8D4LLc2XD07C5juLPXJ98JraB0kf7yzEoIlXuFdJClfugDttW+5OtbmOKRbrOBK5gV5e2mSA4KpLL+NgdYByTp05JNAM808VurVZbkCBrWFFd0PafaXGT2ulshE0rggENqO2V61Fma5t72yEl280Ny88ZjaOFEVhG0sWnQmrOEYZLVcczW1vPbyW91IEjkADd8IxAIOAT7qpUvLCFVUvLcFJBMplead1lClQ6PKSF2JGAQNztvQGm4hYxzRtFOiyRtjUjDKNggjI8dwPlXnfEeAl3vrSG2ljXt1a1lVTHaRxTQQNdRCQEaYpWWVGCBsNJq0kja+ueeF/9uFj6uwX6DNVdxzfct7OhB6Lk/NifyqFNLyxHcrG63QxpfTDlkabsQq47UxjQW1agCMZGnO+aTmWzSVIw04t2jlSZJPuyysmobCQFdwxG4PWsPc8Ymf253PoGIH8q7VC1jwBJ8//ADVFzbLfWsciStM88yQmHtMZLKWDkkIqx6iVG4A6US82KfYiY/xED6DNY1dXgAPfvT6QserH4bUsLmibmGU9NCD0GT8ycfSpnB753fvNqGDnpgeRxWbitlG5+Z/3q24VKA2FOdt8UJc1iz04JqqUmp5JahSyEldCSoKvToehbEvXRUbVRQWJtFFIWqmIteWcaDSXMoQZJkbA9x6nyFemSXIHrXn3MVhNl+wCqrkljuXbJzg56D0oCmmnSEYj0u/45GAZdvwxg+Hr1NX9rOskaumMMOg8GGzD4HNYq44PL+JjVxynmItE3sv3lz4OBv8AMD6CgLtThlPkw/OubdO4B+6Sv8pK/wBKcnWuoRvJ/Hq+DqrfmTQEbdSGXYggg+RG4r0GwuRJGjj8Qz7j4j4HNYWRKtOBcWEKusmSudS43OfEfl9aA11FZm45r/ci+LNj6Af1qtuOZbhvZKp/CuT/AKs0BoebeDtd2c9sknYmZQhk069Klhr7uRnK6h18ar4+GGOF4rziDtkIFKGO1MXZ/wBkYsPvtkMzdMdM1mrq/lf25XI9WIX5Daq4uvv9wzQGy4XxGxsozFbl2BdpGP3kkjyOcu7yOe8xPiTXFxzsP/bhJ9XYD6AH86x2vyU/Hakwx8h8P1oC+uObrlvZ0J/CuT/qzVXdcUmf/iTOfTUQP5RtUTsCepJ+O1drAB4UAwWHqfh+tG/gPnUg4HUiuGmA6An6D60BwEbzx7hS/Z/Pf30dufID61w2o+J/L8qAd0KvXA99J9oTw39wptbSn47OgOftJ/Co+J/SukLnqce7apUdpUqO1oCLBB57+/erO2GK6jtalRW1C2HoZamRyUxFb1KjhqCw9G9PqaaSOnlFQp1RS0VSkt3qPI1OtTLCqYEaSosqVOZaZdKApLqyB8Kp7ixwcjYg5B8iOlax4qiT2+aAqmbUobz6+h8RS247x9UT/SWX9K67PSSp6N09/wD3/SlSIMuD4E/0P60A1NOg6sPhufkKiPdj8KsfoPrUw2wHhXDRgUBAaRz0AHzJpsxMerH4bflUp50HiD6Dc/SmmmPgp+O1AMC2FdCIUjFz5D3DP51ybYnrk+8/0oAZ1HiP61wZfIH47D606tp8PdTgtKAiGQ+YHuBP500UJ65Px2+Qq0Wz9KeSzoCnSA+73U6tpV0llT6WVAUiWdSI7KrtLKpCWdAUkdl6VKjsquUtKfW1qFKeOyqSlnVmsIpwR0KQEtaeWAVLCUoSoUYWOuwlPaKXTQDYWuwtdhaAKA5xRXeKKoHitNlakYrkrVMCKUptkqYVrgpQEJo6baKpxSuDHQFXcWIYYP8AvUC4tHTOkas+4AY8xWhMVcGKgMs1tKepx7h/U0yeF59rLe8mtW1vTTW1AZwWAHQUv2Or82tH2WgKEWldCzq8FrXYtaApFs6cWyq7W1pxbWgKZLOn0s6tlt6cEFAVaWlPJa1YCOuglC2IS29OCKpWijRULYjiOlEdSNNGmgGQlLop3TS6aAa00aadxRpoBvTRppzTRpoBvFLiu8UYoW5xiiu8UUJccoooqmIhpKKKAQ0hpKKAQ1yaKKA5NIaSigDFJiiigFArsCiigOhXYpKKA6oooqFFoFFFALRRRQBRRRQgUlFFChRRRQC0lFFABooooBaKKKA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IUEBQVFBQVFBUVFBQVFRUXEBUUFBgWFxUUFBUYHCogGBolHBUVIjQhJSkrLi4vFx8zODMtNygtLisBCgoKDg0OGhAQGywkHyQwNyssMCwsNywuLyw3MS0xKyssLCwzLCwsKy4uLC8sLCwsLCwsLCwsNyw0LywsLCwsLP/AABEIAMIBAwMBIgACEQEDEQH/xAAcAAABBQEBAQAAAAAAAAAAAAAAAQMEBQYCBwj/xABEEAACAQMCAwUFBQUGBQQDAAABAgMABBESIQUGMRMiQVFhMnGBkaEUI0Kx0QdScpLBU3OCk6LhM2LD8PEkQ1SyFYPC/8QAGwEBAQADAQEBAAAAAAAAAAAAAAECAwQGBQf/xAAzEQACAQIEAwUIAQUBAAAAAAAAAQIDEQQSITEFQVETImGRoRQWQlNxsdHhklKBwfDxBv/aAAwDAQACEQMRAD8A9xooooAooooAopueXSpOC2MbKMt18qhx8ZiK6ssBnT7LZB9QBQFhRUKLi0LasSDu41A5BGdhkH3inYL+J/YkRts911O3nsaAkUUgYHoc0tAFFFFAFFFFAFFFFAFFFFAFFFFAFFFFAFFFFAFFFFAFFFFAFFFZLnHnqGyBRcSz/uA91D4GUjp/CNz6DcRtLcyhCU5ZYq7L/jHFobaMyXDhFGw8WY+Coo3Y+grxXnL9oE14THFmGDppB77/AN4w/wDqNvf4ZzjvHpruQyTuWPQeCqv7qqNlX0HXxJO9VhbyrkqV+UT0eC4So9+rq+nL9j2seNFRqK5sx9vIj6xooor6p+fhRRRQGO5z41JbpcPEAxRYyFbOnBYBzgHyP0rAcP5+lkLaowuDH7LsB3pUXpjwL6vhW05rTtGu4/3oJVHvCah9VryTgMmkv3wvQjJUAnIP4jj8IrnqSaqJXsmfZwdCnUwdSeTNKLX1s7dDTW37RtT7xMCVck6gxOEckHI3zv8AOpE/P8SyLrRy+IwWKxsMEKcHJ6Y2O3n51iLOECchSNOXUHbBXcbE+grm6gxPvhiSp8CpLKCenqTt6VrVaWVO/Ox11OG0O1lHI7KGY9Am5zt0YMe7IA4DCNh0d0ydO5IKEb5+NTn5xgVg3asmC2kCSQKdhjUDkEDUPDfHWvMeMW51rqHVQcdB7TZ+Zyf8VJxeM9wnZSGwN+oO/X00j/DWbrSV/A5o8NozdNK/fTflyPWl5yjBVvtJVfBTIhDZRWAOvcjvqdj0x55qbFzaxKsswKYBwVRi2UUgZUjA7wyR8t68U4indj2wPfndUiQ4+CCk4gnciBBx5nH4UhQ4/krJ1mr3Wxqhw2nNU8sn3r+h7xHzU+c6oygXO6OHJ0ggDSSPHx22qQnNRy2Vj0KM6tbKSduilfXPX5navAL5iFjClhsDncdI4o/jjs/rTl/fSAIqSyAhVyQzAZ0ImOvnGT8arrWvoa48OzKLU97vbofQcXM6ktmPABChu0jOok42UkHA88Yp+LmOMrqKSKuSAxUaTgZOCD/3v5HHgF3xmftUVJGxnBGcgkyMc7jxUrTr8xT9qArgpgZGlemnLAbdeoq9qunga/YJ2vmW2b+x78vMEGkMzMgIz345FOPPBXpsd/SnjxmDbMyDJwNTBck+G/j6V4Lbc1zmcgkaVIwd8gCRBnOfLenuH883GJJX9tQMHU2+oFT7RPiEFXtYmLwNZaacufXY99W7Q7B1J9GGadBrwFed2WLWYxlgPBCw70vskplcaE6Y6ipcnOSqVjEeCyuzFQATjXs5BBYjQNzv69avaRNbwtZcj3SivG4OfV1yD7xViLDSHkA7qvuDrJPsZwdt+lSrb9ofdjPatmViFzuuFOk90pnOTnr+tXPHqYOhVXws9aorzaD9oI1ae2B0prYsIy+NOe9jSMZI6Y2PpvLg/aCCqtmNtRIUD02yG1797IxgdKt0YOElumb6iqPg3MaTyGMY1AZBXOlgOo3AIP6GryqYhXE0qopZyFVRlmYgKAOpJPQVX8e49DaR652x+6o3dj5KP69K8T5y5zmvTpzohB7sQO3oXP4j/wBisJ1FHc7MLgqmIemi6mn52/abnVDYEgdGn6Mf7sfhH/Md/LGxryuRyxJYknJO/mdz/wCaWuTXDUquR6rC4Gnh491a9eYhrmlNIN+latzsbSWolFOCIUVlkNPbo+raKKK+oeDCiiigMNeODdHPQyFT7m7p/OvEbiEo7IeqsVPvU4P5V6/xCX7xm8nJ+RzXmnOEGi9uVHTtCw/x9/8A/quLGLRM9N/5qpapUh1Sfl/0p6SlpK4D1rExXUkhb2iT7yT+dJSVTBpHUszNjUzNjpkk492elLLcMwVWYkLnSD0Gdzim6Kt2a+zhpotNiSplnaKMAuw7kaqozuegwN96uOYuWr6FFluoNCKFQMpiwOgXV2bHB6bnqfWpn7K5VXiUGvxEiqT0DlGx89x8az3EriftJlndy5kPbAscM6nB1DocEfCtt+5dt6nA43xCpwjFKKvtrq3e1tttRua81SiQogwQezAZYiAc6cA5APTYjbpin5UaKRZJoSBLHrRclQUcFVdTucbHr1+NbXgfKMd3bJ/6R7d2izHcm4B7WVR1NuxyEJHh5/GocvDTeWvCQTpImks5D4r3gy/EJnatmWe9/E5XVwreXKkleL8FZvk3zX1MVHIoD5QnV7OGAC9eo0nPUeXSudS6MYOrOc7acbfHwPn4dPHc8c5MiVJ3gjvIxbHMnbooSaIMQ8kDgAZAGcHqKY4zyjbq1xDbTStcQR9viRFEUkWA5EbLvqCMp32JB+Ey1EVVcHN3Se6fPS1rN+aMdI6/d4LDT1PkdiSo1eefLwrsTfeFgxwRjJGTjbIx5ZFbrgPAoYl7Fp2Nze2DssXZ/dgOpkj7+faHZn6+lZ225aWW2aaCVnkSMySRmCRUAX21SbdWYDfHjWV5rU15cLK8XdLa+vN36dVo9ijEx7MqSPgo1Nk5OpsZPxPnTq3OWXaPAyQNJVI2Y5JUAjGCB6VZcd4ClvHE32hZHkWORYwjBuykUkOW6dRjHXxqirHtJR0ZuWDo1U5Rb1v4bqz5eRIM50uQFDHKs2TqZGwNIUnGBjy8fdTjSKWQKuFXLxAOe4SwbBJHexpIwce1modAoqzLLh0He0mt/tb0/wAmj5UvuwubacAr2lwgkOoY/wCIS2ANx3HA39fPb1vnD9oEVtqjgxLN0PjGh9T+I+g/2rwtdKeTP81X3fvH6e+l7c+8+dbFWcUck+GU6lTM3df76In8Y4pJPIZJnLufE/kB4Cq/NcZrrNaXJs+pCnGCskJXDNSF89KetbVnZVRS7scKqglifIAUUbmNSqooZCZ61reT+SJ70hgOygzvKw2PmI1/Efp61seTP2YBdMvEMMeq24PdH96R7X8I2889K9PjQKAFAAAwABgADoAPAV106PNnnsZxT4afn+DM2n7P7BEVTAHIGC7sxdj5nBAorUUV0ZUfHdao/ifmFFFFU1BSOdj7qWmrpsI58lP5UB5pdtkn1JrJ868LlkuFkiikkDQxFiiMwDYwc6Rt0rUTVqOS5/w+cZ+cbn+kg+Va6tNVI2Z2YHGSwlXtIq+ljw7/APC3P/x5/wDKk/SkPBrj/wCPN/lSfpX09RXP7Gup9n3kqfLXmfL54VP/AGEv+W/6VweHTf2Un8jfpX1HRU9jXUe8k/lrz/R8smyk/s3/AJW/Sufsj/uP/Kf0r6opDT2NdS+8cvlrz/R8twxyoyuiurKQysAchgcgj41rJebbaRu2veHLJc4wXEjJFIQMBnjxjPzr3Y1wUHkKyjhnHZ+hoq8ahVac6eq6Saf00Wx4Tw3nSFVt2mti81oCtuyylU05OlZBg50+fj41Gk5pi03SRo6h7pby2bUpaGcddW2CvgPHAr30xDyHyFcGFf3R8hWXYy/q9DWuJ0b37J/yfW/Tr9zwjjHM9vcJK7LcpcSJgqk//o9Z6voO+D4r03PvrmDmyMXVncMrnsrdYLgDT96ArISu4zkMOviBXuzW6/ur/KKaa0T9xP5V/So6MuvoZLidFLL2btr8XJq1tjxLhXM1qDavcLP2todMMkXZHtIVJKRzBztgEjK+BNTeHc42y6NX2lEhecJCmnspoZmYqJl1YDKGPmNq9Zewi/so/wCRf0pluHxf2Uf+Wn6UVKS5+hhLiFCW8H/L6+Hi/M8G49fxSx2yxli0KyQlmXGqJZC0B9+ljkVS19Gvw+L+yj/y1/SmH4TAesEJ98SfpWDw7fM66fGoQjlUH5/o+ea2XLXKXaRl58qXHcAwGUH8W46ny8j67b3inDrbOhLa31eLdjHlfcdPX8qbY4AFaXDK7ExHFpVIWprKYfmnhcFrCqxrmSVsa3Opwi4LFfAEkgbAdayNeicz8F+0hCjBWTVjV7JDYzkjcdBv76yXEOX5IULyvGAOgUsWY+AAKisWmdeBxdPs0pS7z3KgtikwT1pY48keJPQeOfIV6byZ+zBpNMt/lE6iAbSN/eH8A9OvurbCk5G3FY2FKN2zIcrcqT3r4hXCA9+VsiNfj+JvQfSvb+VOT7exX7sa5SO9Mw759F/dX0HxzV3aWqRIqRKqIowqqAFA9AKershTUTzGKxs67tsun5CiiithxBRRRQBRRRQBUTizYhlP/I35VLqu5hbFvL/Dj5kUB51Mat+VLjS8f96VP/7VwPqtU0xp7hUhHaY6jQ496tgf/egPUqK4hkDKrDowBHuIyK7oCt4veSxlDFH2ikPqUKxfUACgBBAVThwSfHTsd8VU/GLzPdt8R5bD6JGZlBQKDFkOpbLnOGwBuPA6eigKXh1/cvLiSDs49Um7e0VUsExgkd7z8NHQ6xpd45dXKaPssKzZzr1Np0gNH08zpMm3mBVrRQGZe/v98QJgae9jvHO7/d9r+EAj2tzgjY7TeHT3TSETRKkf3mCCC2zDsxsx6qWz/Dn8WFuKSgKa/N0GfsgrqdITIUaNR7xbLjUFAPh+MYzg1CNxf47sK5Kn22i0hyuwOh84DDqOueg8NKRXJFQFPJ9rKJp7JXLkODkgRkbMuDuw222ByelQWF/3f+GB3dedHaeBYJ+EjGRvjpnbpWlIrgihTPQLe6l1mPRqOo7doRqXGAFwO7q+Pp1YuIL0ZCSxnwUso1bEYZsLg5GdgBjI3NaNxUSVqhShWO81DU8RXIz+8V2yAAgwdj4+Pwo4tLIHXs5dI7uU0KTtr1Ek9M5TH8Jp3ifEnjkjVYtSOHLSalAQqBpGknU2SeoG3xqlursZJJ3PU/pWmrUy6Lc2QjfVnbN/ufPzqLJL50xNO2hnAbQo7zYOOuMZ8842FXNty4esz/4U/qx/StEabZtcilkmzsOvgB5+gqFf8mXN26sWWKMDbWDqyfaIQePTrjpWrvR9kaKRAogLBJ8hcopVz22snUe92YI3ABY7YyNCBW+NFcxTrypyzR3K/lHkW2s8SLmWXG0sgGV/gUbL9T61rKiWEmxXy3HuqXW9JJaHPUnKcryd2FFFFUwCiiigCiiigCiiigCqfmtsWz+pUfUVcVQ85viADzcfQE0Bg5aXhrd8jzRx8hqH1UVxKa5sXxLH/GoPuJwfoaA9I5XuNduo8UJQ/wCHp/pK1bVk+TJ8PJGfFQ4HqO635r8q1lAFFFFAFFFQeFcXhuBKYHDiKV4XI8JI8al+GR86AnUlLVPzZxo2du04jEgVkDgv2aqrsEMjNpbCqWBO2wyfCgLbFIRVfy/xZbmESK0RbJWQRSGREcdULFVOcEHBUHerE0BxikIrO8z8dlt7qyjSN5I5RcNII0VpWMSKVRdTqBszvtliIsAGrywvEmijlhYPHIodGHQqwyDvuPdUKQ+J8UihKLIx1vnQio7yNjqQiAnAz1xiqri/FUjjMgyw6BVBMhb9wJjOr0IpnjsYTiELSsyR3Nu1qsisUaOYOJFUOPZLjI9SoFV1vbskXEyGkka2u2aMyyNI+hLa3kMRdyTpbXJt0GskVjfc3SppKNuZnbPg19c3P2mZhAMaQhOrTEd9AQe4HJI33rZWvBYl3Ya2823H8vSp9tGGVXT2WUMvuYZH51l5OGS2/ETNDGzRz6A4Rc6mkYCV5ZB7PZhEZQ+Rh5QCCQKZU3c13a0NJe2KSxmOVQyHGVOcd0hl6dMEA/Cm+HSw96GF0Ji2ZA+p0zvhgSSPjU/TVHccBYXcFxC5VQ8pnjLDs2WSLSxRdJIJdISQGC9zOCTmqEyw4o8Cx6rrs+zVkOZQpRWLBUO/Q6iMH1rq24nG8rxKTrQkEFWUHTp1aGIw+nWoOM41DPUVJkhVlKuAykYKkZBB6giqS15cZHiYTexIHfKZZ9CPEjatW0hiKI7HUG7MEBTQppIXwQatQc1UCptlL+E/CqiSRLoooqmAUUUUAUUUUAUUUUAVmueG+7jHm5PyH+9aWsnz03/BH8R/KgMdKaiu2Nx4b/KpEpqJLQGrsLjs7lH8DIQf4ZDtn3agfhW/ry/OpFPnGh+IXQfqhr0Tg932sMb+JUav4hs31BoCZRRRQEXikDyQypFJ2UjoypLp1GNmBAcLkZI64z4VleUOV57G6YB0e1e3QEJGIwJ4dMaEqXZizRjds7ld98Vrry6SJHklYIiKWd2OFVRuSTVXb8zwPZ/bY9bREEgKjNMWDaOzEa5OvX3cedAXVI4yCKg8A4ql1bw3EeQsqBtJ9pT0ZG/5lYFT6g1MnYhWKrqYAlVyBqIGy5PTJ8aApuAcCeCa5nlm7WS47LVpjEUY7FSqtoDHLkHBbO4VRgYq7rK8IvLm7ikillFpdW9wUuOwVH+7I7SIRGYEAMjx94qfZbYeE7kriclxaJJKQzdpOgcLpEiRTSRpJp6AsqA7bb7YFAWPEeHRzqEmXUAdS7kMrDI1I6kMjYJGQQcE+dLYWUcMaRQqEjRQqIOgUf8AfWo3MfC2uYGiSeS3LYPaRaQ+V3AyQcDIGcYJAxnesjxZFntob3sxDfRSosjpbSzT9rbMwkt8wgyLE7Ky6sEaX3ByKgNpxPh0c8bRTKHRhuD6bggjcEHcEbisvccAllEtqvEGaIAJMhjje7COuQjTZ8V8WUnHnWq4bcmWGKRo2iZ41do39uMsASjeozj4VU3fBStys9qFQyho7vGFZ0YEpN070kbgYz+GR/So4pm2FacNvz9x/hU0MkKG2YPEuY1I6fdExkfAqR8Kj8T4okMlukgf79yiuFJiQ4GntX6JqZkQA7lnAHjiPytyu1izLHO8sDRxjRIIwySxqsepNCAYaNEBz4rncscW3ErFZopIpASrqVODhhnoykdGBwQfAgGqYblHwPjonZ45EEMyM47IsS5EbaWYZRQRkr7OoYZTncVJ43dSxRiSGMSBWDTLltYgAJkaJQDrkGBhfGnZ+Da5LaSSWRmt91XuCNpCjRmVgFzkrI+wIXfpsKsCtQGW4fzFm4khmHdaRPs8q6OxaKWMND0csdRWXDlQuRpznGbDjqyhVkiYlY9RlhUd+WMjDBHG6uqlmXHVgoyK7kktI5I4T2KyxjVFHpXWgbVjsxjIJ0vgDc6TjpUnh3EI51LRFtjpZXR45FOAcPHIAy5BBGRuCDQpXcvQGN7iPVNJETFLC8ryyfdyRqpQSyElsPE7Yzt2g2GRV6px0qvl4gUmSN42VHYIkuVKNIVL6SoOpR3SMkdRjxGW+A8bjuVbT3XQ4eMsC6jJ0Nt1VhuD7xsQQBTSxSZGa7qBDJpPp41OBqowaFoooqkCiiigCiiigCsZz0/3kY8kP1P+1bOsLzs/34HlGPqTQGYlNRZDUiU1DkNAXfDWzEnoHX+Vg3/VrWclXW0kR8DrX3HZvrj51jOBPlGHlIP9aMP+mKt+F3XYzxuemdLfwtsfl1+FAeiUUUUBy6AghgCD1BGQfhVHy9weS2nvcFfs80wuIhk60kkUfaFIOwUuusYPV22876qXm3mFbG3MzRSzHOBHEpZjgFmJIGFVUV2JOBhaA65f4MbZrkKwMMs7TxJg5iMoBlTPipk1MPLWR4VcVjecubpLZIJYBG0EsbMszrK6NIQrQwgRbqZATh8EbYxvWi5f4ql1bQ3EeMSxq2AyuFYjvIWXYlTkH1FAdrwuMTvOARI8SxOQx0siFmTK9Mgu2/XBxUTgnLFpaEG1hWMhOzDDUW0Z1adTEnGRn31L4zbSSwyRwS9i7jSJdOooCRqZRkd7TnB8Dg74xWGHDpb5IRMIprrh0klvcQTsyQzFlXs7oOikxyMgSRXCnGtxsdwB6NVTxPmK3t5BHO5RiqsT2crRorMVVpZVUpGCQRliKr/2cXc0thEbk63VpYxJlj2iRyMkcmpgC2VUd4jLdfGpfOvD5bixuoLfT2ksRjXUdK9/CsScHwJoBuLmmFpmiKyKFn+zCZlAga4ChuxDBsqSGGCwAYnAJO1W10XCP2QUvpbQHJVC+O6GYAkDOMkA1j7/AJXurhLot2Fs10AssatJcR6owvY3aPpjKXCkDoCD2cfQitsBt5+tQpljxW7YXUESQG8gEDAlnW2dJ8nO4LKw7OUY36Kc74FxwniC3EKSoCAwOUbGuN1JWSNwOjKwZSPMGmJeXoftDXRMqyN2erTPKkR7LITXGjBWAydmyNzXdze2tsRrkhhNw5camVO1cBVZ9z3jjQCfVfMUKUXNNosTJMzz6J5hDcL2s7RdhJE6FViU4jwQrakAbOd9zScuzdnPNFHFOLaQxSW57KQQIrQr2i98DsxqX2MDBY7Detcaz3FeYGhZ1+zSlj2iW5JjEdxMkRlWJSGLLqCvgsuMoR1wCA7zLw554CkRUSCSCVC5ITVBNHKASASAdBHTxqPa8KlFwLhmhj1IRcRxK57V8BUYyMwB0gLg6NXUZwaXlrmeK7aSMFBNEFMiRydoml+hDFVYEEFWVlVlIwRggk5jEsQ7eOYhF0iWJ3hjhERyHdJGTKy95dOpwuQM4FQE7ifDlnQI5dcOkisjaXDRsGUhvh8iaZtIreN9KMnaxx4cawZuzJDapRnJ3GdTeZ33Oc/yfxOQfZYz200c8WRKyzOuya1nEz5wkgBBjdtSOQBlSDV9zDwxpUDQqv2iNi8JLaF1lGjOs6G1LpdgVKnPpsQKWFrOsiK8bB0dQyspyrKwyGB8QRUuCXGx6flVPwjhpi6aVV1DPCgPZJOcdo0J20oxySuNz3tiWzarEfKgJtFNxAgb05WRgFFFFAFFFFAFee84vm5f0Cj6f716FXmnNMmbmb+LHyAFAUczVDlanZ3qG2T7IJ9wJ/KgLPgE3ekH/Kr/AMkiZ+jNV3cpWe4JaSiXdGCskikkY6o2Nj64rSt3lB8wD8xQG15dve1gQn2l7je9fH4jB+NWdYvlG70SmM9JBt/EuSPmM/StpQBSMoIIIyDsQehHkaWigMla8lAWiWzzOBb3Bms5YwBNAqsWiQl9QfSrMm4wVOMCrXlzgAtBP968rzzGaV3Ea5cqqd1I1VVGEHhknOTUPmfi15brPLDDA0EEJmZpJmWSQrqZ0QKpCYVerdSR64qeI8Rvnnglt1uHtJYI50S3W0EgbYvFO9xsAysmNJye8B0zQG6qBxC/trb7y4kgg7Qhdcrxx6yoOF1MRqIGdq54BxiO7gSaHUFbIKuumVHQlXjkX8LKwII9PEb0/d2cTESSRo7Rq4VigZ1Vx31U4zhgBkDrgUBxd8WijeBHfvXDFYQAWLkKXJGkHChVJ1HapteR8D4LLc2XD07C5juLPXJ98JraB0kf7yzEoIlXuFdJClfugDttW+5OtbmOKRbrOBK5gV5e2mSA4KpLL+NgdYByTp05JNAM808VurVZbkCBrWFFd0PafaXGT2ulshE0rggENqO2V61Fma5t72yEl280Ny88ZjaOFEVhG0sWnQmrOEYZLVcczW1vPbyW91IEjkADd8IxAIOAT7qpUvLCFVUvLcFJBMplead1lClQ6PKSF2JGAQNztvQGm4hYxzRtFOiyRtjUjDKNggjI8dwPlXnfEeAl3vrSG2ljXt1a1lVTHaRxTQQNdRCQEaYpWWVGCBsNJq0kja+ueeF/9uFj6uwX6DNVdxzfct7OhB6Lk/NifyqFNLyxHcrG63QxpfTDlkabsQq47UxjQW1agCMZGnO+aTmWzSVIw04t2jlSZJPuyysmobCQFdwxG4PWsPc8Ymf253PoGIH8q7VC1jwBJ8//ADVFzbLfWsciStM88yQmHtMZLKWDkkIqx6iVG4A6US82KfYiY/xED6DNY1dXgAPfvT6QserH4bUsLmibmGU9NCD0GT8ycfSpnB753fvNqGDnpgeRxWbitlG5+Z/3q24VKA2FOdt8UJc1iz04JqqUmp5JahSyEldCSoKvToehbEvXRUbVRQWJtFFIWqmIteWcaDSXMoQZJkbA9x6nyFemSXIHrXn3MVhNl+wCqrkljuXbJzg56D0oCmmnSEYj0u/45GAZdvwxg+Hr1NX9rOskaumMMOg8GGzD4HNYq44PL+JjVxynmItE3sv3lz4OBv8AMD6CgLtThlPkw/OubdO4B+6Sv8pK/wBKcnWuoRvJ/Hq+DqrfmTQEbdSGXYggg+RG4r0GwuRJGjj8Qz7j4j4HNYWRKtOBcWEKusmSudS43OfEfl9aA11FZm45r/ci+LNj6Af1qtuOZbhvZKp/CuT/AKs0BoebeDtd2c9sknYmZQhk069Klhr7uRnK6h18ar4+GGOF4rziDtkIFKGO1MXZ/wBkYsPvtkMzdMdM1mrq/lf25XI9WIX5Daq4uvv9wzQGy4XxGxsozFbl2BdpGP3kkjyOcu7yOe8xPiTXFxzsP/bhJ9XYD6AH86x2vyU/Hakwx8h8P1oC+uObrlvZ0J/CuT/qzVXdcUmf/iTOfTUQP5RtUTsCepJ+O1drAB4UAwWHqfh+tG/gPnUg4HUiuGmA6An6D60BwEbzx7hS/Z/Pf30dufID61w2o+J/L8qAd0KvXA99J9oTw39wptbSn47OgOftJ/Co+J/SukLnqce7apUdpUqO1oCLBB57+/erO2GK6jtalRW1C2HoZamRyUxFb1KjhqCw9G9PqaaSOnlFQp1RS0VSkt3qPI1OtTLCqYEaSosqVOZaZdKApLqyB8Kp7ixwcjYg5B8iOlax4qiT2+aAqmbUobz6+h8RS247x9UT/SWX9K67PSSp6N09/wD3/SlSIMuD4E/0P60A1NOg6sPhufkKiPdj8KsfoPrUw2wHhXDRgUBAaRz0AHzJpsxMerH4bflUp50HiD6Dc/SmmmPgp+O1AMC2FdCIUjFz5D3DP51ybYnrk+8/0oAZ1HiP61wZfIH47D606tp8PdTgtKAiGQ+YHuBP500UJ65Px2+Qq0Wz9KeSzoCnSA+73U6tpV0llT6WVAUiWdSI7KrtLKpCWdAUkdl6VKjsquUtKfW1qFKeOyqSlnVmsIpwR0KQEtaeWAVLCUoSoUYWOuwlPaKXTQDYWuwtdhaAKA5xRXeKKoHitNlakYrkrVMCKUptkqYVrgpQEJo6baKpxSuDHQFXcWIYYP8AvUC4tHTOkas+4AY8xWhMVcGKgMs1tKepx7h/U0yeF59rLe8mtW1vTTW1AZwWAHQUv2Or82tH2WgKEWldCzq8FrXYtaApFs6cWyq7W1pxbWgKZLOn0s6tlt6cEFAVaWlPJa1YCOuglC2IS29OCKpWijRULYjiOlEdSNNGmgGQlLop3TS6aAa00aadxRpoBvTRppzTRpoBvFLiu8UYoW5xiiu8UUJccoooqmIhpKKKAQ0hpKKAQ1yaKKA5NIaSigDFJiiigFArsCiigOhXYpKKA6oooqFFoFFFALRRRQBRRRQgUlFFChRRRQC0lFFABooooBaKKKA/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IUEBQVFBQVFBUVFBQVFRUXEBUUFBgWFxUUFBUYHCogGBolHBUVIjQhJSkrLi4vFx8zODMtNygtLisBCgoKDg0OGhAQGywkHyQwNyssMCwsNywuLyw3MS0xKyssLCwzLCwsKy4uLC8sLCwsLCwsLCwsNyw0LywsLCwsLP/AABEIAMIBAwMBIgACEQEDEQH/xAAcAAABBQEBAQAAAAAAAAAAAAAAAQMEBQYCBwj/xABEEAACAQMCAwUFBQUGBQQDAAABAgMABBESIQUGMRMiQVFhMnGBkaEUI0Kx0QdScpLBU3OCk6LhM2LD8PEkQ1SyFYPC/8QAGwEBAQADAQEBAAAAAAAAAAAAAAECAwQGBQf/xAAzEQACAQIEAwUIAQUBAAAAAAAAAQIDEQQSITEFQVETImGRoRQWQlNxsdHhklKBwfDxBv/aAAwDAQACEQMRAD8A9xooooAooooAopueXSpOC2MbKMt18qhx8ZiK6ssBnT7LZB9QBQFhRUKLi0LasSDu41A5BGdhkH3inYL+J/YkRts911O3nsaAkUUgYHoc0tAFFFFAFFFFAFFFFAFFFFAFFFFAFFFFAFFFFAFFFFAFFFFAFFFZLnHnqGyBRcSz/uA91D4GUjp/CNz6DcRtLcyhCU5ZYq7L/jHFobaMyXDhFGw8WY+Coo3Y+grxXnL9oE14THFmGDppB77/AN4w/wDqNvf4ZzjvHpruQyTuWPQeCqv7qqNlX0HXxJO9VhbyrkqV+UT0eC4So9+rq+nL9j2seNFRqK5sx9vIj6xooor6p+fhRRRQGO5z41JbpcPEAxRYyFbOnBYBzgHyP0rAcP5+lkLaowuDH7LsB3pUXpjwL6vhW05rTtGu4/3oJVHvCah9VryTgMmkv3wvQjJUAnIP4jj8IrnqSaqJXsmfZwdCnUwdSeTNKLX1s7dDTW37RtT7xMCVck6gxOEckHI3zv8AOpE/P8SyLrRy+IwWKxsMEKcHJ6Y2O3n51iLOECchSNOXUHbBXcbE+grm6gxPvhiSp8CpLKCenqTt6VrVaWVO/Ox11OG0O1lHI7KGY9Am5zt0YMe7IA4DCNh0d0ydO5IKEb5+NTn5xgVg3asmC2kCSQKdhjUDkEDUPDfHWvMeMW51rqHVQcdB7TZ+Zyf8VJxeM9wnZSGwN+oO/X00j/DWbrSV/A5o8NozdNK/fTflyPWl5yjBVvtJVfBTIhDZRWAOvcjvqdj0x55qbFzaxKsswKYBwVRi2UUgZUjA7wyR8t68U4indj2wPfndUiQ4+CCk4gnciBBx5nH4UhQ4/krJ1mr3Wxqhw2nNU8sn3r+h7xHzU+c6oygXO6OHJ0ggDSSPHx22qQnNRy2Vj0KM6tbKSduilfXPX5navAL5iFjClhsDncdI4o/jjs/rTl/fSAIqSyAhVyQzAZ0ImOvnGT8arrWvoa48OzKLU97vbofQcXM6ktmPABChu0jOok42UkHA88Yp+LmOMrqKSKuSAxUaTgZOCD/3v5HHgF3xmftUVJGxnBGcgkyMc7jxUrTr8xT9qArgpgZGlemnLAbdeoq9qunga/YJ2vmW2b+x78vMEGkMzMgIz345FOPPBXpsd/SnjxmDbMyDJwNTBck+G/j6V4Lbc1zmcgkaVIwd8gCRBnOfLenuH883GJJX9tQMHU2+oFT7RPiEFXtYmLwNZaacufXY99W7Q7B1J9GGadBrwFed2WLWYxlgPBCw70vskplcaE6Y6ipcnOSqVjEeCyuzFQATjXs5BBYjQNzv69avaRNbwtZcj3SivG4OfV1yD7xViLDSHkA7qvuDrJPsZwdt+lSrb9ofdjPatmViFzuuFOk90pnOTnr+tXPHqYOhVXws9aorzaD9oI1ae2B0prYsIy+NOe9jSMZI6Y2PpvLg/aCCqtmNtRIUD02yG1797IxgdKt0YOElumb6iqPg3MaTyGMY1AZBXOlgOo3AIP6GryqYhXE0qopZyFVRlmYgKAOpJPQVX8e49DaR652x+6o3dj5KP69K8T5y5zmvTpzohB7sQO3oXP4j/wBisJ1FHc7MLgqmIemi6mn52/abnVDYEgdGn6Mf7sfhH/Md/LGxryuRyxJYknJO/mdz/wCaWuTXDUquR6rC4Gnh491a9eYhrmlNIN+latzsbSWolFOCIUVlkNPbo+raKKK+oeDCiiigMNeODdHPQyFT7m7p/OvEbiEo7IeqsVPvU4P5V6/xCX7xm8nJ+RzXmnOEGi9uVHTtCw/x9/8A/quLGLRM9N/5qpapUh1Sfl/0p6SlpK4D1rExXUkhb2iT7yT+dJSVTBpHUszNjUzNjpkk492elLLcMwVWYkLnSD0Gdzim6Kt2a+zhpotNiSplnaKMAuw7kaqozuegwN96uOYuWr6FFluoNCKFQMpiwOgXV2bHB6bnqfWpn7K5VXiUGvxEiqT0DlGx89x8az3EriftJlndy5kPbAscM6nB1DocEfCtt+5dt6nA43xCpwjFKKvtrq3e1tttRua81SiQogwQezAZYiAc6cA5APTYjbpin5UaKRZJoSBLHrRclQUcFVdTucbHr1+NbXgfKMd3bJ/6R7d2izHcm4B7WVR1NuxyEJHh5/GocvDTeWvCQTpImks5D4r3gy/EJnatmWe9/E5XVwreXKkleL8FZvk3zX1MVHIoD5QnV7OGAC9eo0nPUeXSudS6MYOrOc7acbfHwPn4dPHc8c5MiVJ3gjvIxbHMnbooSaIMQ8kDgAZAGcHqKY4zyjbq1xDbTStcQR9viRFEUkWA5EbLvqCMp32JB+Ey1EVVcHN3Se6fPS1rN+aMdI6/d4LDT1PkdiSo1eefLwrsTfeFgxwRjJGTjbIx5ZFbrgPAoYl7Fp2Nze2DssXZ/dgOpkj7+faHZn6+lZ225aWW2aaCVnkSMySRmCRUAX21SbdWYDfHjWV5rU15cLK8XdLa+vN36dVo9ijEx7MqSPgo1Nk5OpsZPxPnTq3OWXaPAyQNJVI2Y5JUAjGCB6VZcd4ClvHE32hZHkWORYwjBuykUkOW6dRjHXxqirHtJR0ZuWDo1U5Rb1v4bqz5eRIM50uQFDHKs2TqZGwNIUnGBjy8fdTjSKWQKuFXLxAOe4SwbBJHexpIwce1modAoqzLLh0He0mt/tb0/wAmj5UvuwubacAr2lwgkOoY/wCIS2ANx3HA39fPb1vnD9oEVtqjgxLN0PjGh9T+I+g/2rwtdKeTP81X3fvH6e+l7c+8+dbFWcUck+GU6lTM3df76In8Y4pJPIZJnLufE/kB4Cq/NcZrrNaXJs+pCnGCskJXDNSF89KetbVnZVRS7scKqglifIAUUbmNSqooZCZ61reT+SJ70hgOygzvKw2PmI1/Efp61seTP2YBdMvEMMeq24PdH96R7X8I2889K9PjQKAFAAAwABgADoAPAV106PNnnsZxT4afn+DM2n7P7BEVTAHIGC7sxdj5nBAorUUV0ZUfHdao/ifmFFFFU1BSOdj7qWmrpsI58lP5UB5pdtkn1JrJ868LlkuFkiikkDQxFiiMwDYwc6Rt0rUTVqOS5/w+cZ+cbn+kg+Va6tNVI2Z2YHGSwlXtIq+ljw7/APC3P/x5/wDKk/SkPBrj/wCPN/lSfpX09RXP7Gup9n3kqfLXmfL54VP/AGEv+W/6VweHTf2Un8jfpX1HRU9jXUe8k/lrz/R8smyk/s3/AJW/Sufsj/uP/Kf0r6opDT2NdS+8cvlrz/R8twxyoyuiurKQysAchgcgj41rJebbaRu2veHLJc4wXEjJFIQMBnjxjPzr3Y1wUHkKyjhnHZ+hoq8ahVac6eq6Saf00Wx4Tw3nSFVt2mti81oCtuyylU05OlZBg50+fj41Gk5pi03SRo6h7pby2bUpaGcddW2CvgPHAr30xDyHyFcGFf3R8hWXYy/q9DWuJ0b37J/yfW/Tr9zwjjHM9vcJK7LcpcSJgqk//o9Z6voO+D4r03PvrmDmyMXVncMrnsrdYLgDT96ArISu4zkMOviBXuzW6/ur/KKaa0T9xP5V/So6MuvoZLidFLL2btr8XJq1tjxLhXM1qDavcLP2todMMkXZHtIVJKRzBztgEjK+BNTeHc42y6NX2lEhecJCmnspoZmYqJl1YDKGPmNq9Zewi/so/wCRf0pluHxf2Uf+Wn6UVKS5+hhLiFCW8H/L6+Hi/M8G49fxSx2yxli0KyQlmXGqJZC0B9+ljkVS19Gvw+L+yj/y1/SmH4TAesEJ98SfpWDw7fM66fGoQjlUH5/o+ea2XLXKXaRl58qXHcAwGUH8W46ny8j67b3inDrbOhLa31eLdjHlfcdPX8qbY4AFaXDK7ExHFpVIWprKYfmnhcFrCqxrmSVsa3Opwi4LFfAEkgbAdayNeicz8F+0hCjBWTVjV7JDYzkjcdBv76yXEOX5IULyvGAOgUsWY+AAKisWmdeBxdPs0pS7z3KgtikwT1pY48keJPQeOfIV6byZ+zBpNMt/lE6iAbSN/eH8A9OvurbCk5G3FY2FKN2zIcrcqT3r4hXCA9+VsiNfj+JvQfSvb+VOT7exX7sa5SO9Mw759F/dX0HxzV3aWqRIqRKqIowqqAFA9AKershTUTzGKxs67tsun5CiiithxBRRRQBRRRQBUTizYhlP/I35VLqu5hbFvL/Dj5kUB51Mat+VLjS8f96VP/7VwPqtU0xp7hUhHaY6jQ496tgf/egPUqK4hkDKrDowBHuIyK7oCt4veSxlDFH2ikPqUKxfUACgBBAVThwSfHTsd8VU/GLzPdt8R5bD6JGZlBQKDFkOpbLnOGwBuPA6eigKXh1/cvLiSDs49Um7e0VUsExgkd7z8NHQ6xpd45dXKaPssKzZzr1Np0gNH08zpMm3mBVrRQGZe/v98QJgae9jvHO7/d9r+EAj2tzgjY7TeHT3TSETRKkf3mCCC2zDsxsx6qWz/Dn8WFuKSgKa/N0GfsgrqdITIUaNR7xbLjUFAPh+MYzg1CNxf47sK5Kn22i0hyuwOh84DDqOueg8NKRXJFQFPJ9rKJp7JXLkODkgRkbMuDuw222ByelQWF/3f+GB3dedHaeBYJ+EjGRvjpnbpWlIrgihTPQLe6l1mPRqOo7doRqXGAFwO7q+Pp1YuIL0ZCSxnwUso1bEYZsLg5GdgBjI3NaNxUSVqhShWO81DU8RXIz+8V2yAAgwdj4+Pwo4tLIHXs5dI7uU0KTtr1Ek9M5TH8Jp3ifEnjkjVYtSOHLSalAQqBpGknU2SeoG3xqlursZJJ3PU/pWmrUy6Lc2QjfVnbN/ufPzqLJL50xNO2hnAbQo7zYOOuMZ8842FXNty4esz/4U/qx/StEabZtcilkmzsOvgB5+gqFf8mXN26sWWKMDbWDqyfaIQePTrjpWrvR9kaKRAogLBJ8hcopVz22snUe92YI3ABY7YyNCBW+NFcxTrypyzR3K/lHkW2s8SLmWXG0sgGV/gUbL9T61rKiWEmxXy3HuqXW9JJaHPUnKcryd2FFFFUwCiiigCiiigCiiigCqfmtsWz+pUfUVcVQ85viADzcfQE0Bg5aXhrd8jzRx8hqH1UVxKa5sXxLH/GoPuJwfoaA9I5XuNduo8UJQ/wCHp/pK1bVk+TJ8PJGfFQ4HqO635r8q1lAFFFFAFFFQeFcXhuBKYHDiKV4XI8JI8al+GR86AnUlLVPzZxo2du04jEgVkDgv2aqrsEMjNpbCqWBO2wyfCgLbFIRVfy/xZbmESK0RbJWQRSGREcdULFVOcEHBUHerE0BxikIrO8z8dlt7qyjSN5I5RcNII0VpWMSKVRdTqBszvtliIsAGrywvEmijlhYPHIodGHQqwyDvuPdUKQ+J8UihKLIx1vnQio7yNjqQiAnAz1xiqri/FUjjMgyw6BVBMhb9wJjOr0IpnjsYTiELSsyR3Nu1qsisUaOYOJFUOPZLjI9SoFV1vbskXEyGkka2u2aMyyNI+hLa3kMRdyTpbXJt0GskVjfc3SppKNuZnbPg19c3P2mZhAMaQhOrTEd9AQe4HJI33rZWvBYl3Ya2823H8vSp9tGGVXT2WUMvuYZH51l5OGS2/ETNDGzRz6A4Rc6mkYCV5ZB7PZhEZQ+Rh5QCCQKZU3c13a0NJe2KSxmOVQyHGVOcd0hl6dMEA/Cm+HSw96GF0Ji2ZA+p0zvhgSSPjU/TVHccBYXcFxC5VQ8pnjLDs2WSLSxRdJIJdISQGC9zOCTmqEyw4o8Cx6rrs+zVkOZQpRWLBUO/Q6iMH1rq24nG8rxKTrQkEFWUHTp1aGIw+nWoOM41DPUVJkhVlKuAykYKkZBB6giqS15cZHiYTexIHfKZZ9CPEjatW0hiKI7HUG7MEBTQppIXwQatQc1UCptlL+E/CqiSRLoooqmAUUUUAUUUUAUUUUAVmueG+7jHm5PyH+9aWsnz03/BH8R/KgMdKaiu2Nx4b/KpEpqJLQGrsLjs7lH8DIQf4ZDtn3agfhW/ry/OpFPnGh+IXQfqhr0Tg932sMb+JUav4hs31BoCZRRRQEXikDyQypFJ2UjoypLp1GNmBAcLkZI64z4VleUOV57G6YB0e1e3QEJGIwJ4dMaEqXZizRjds7ld98Vrry6SJHklYIiKWd2OFVRuSTVXb8zwPZ/bY9bREEgKjNMWDaOzEa5OvX3cedAXVI4yCKg8A4ql1bw3EeQsqBtJ9pT0ZG/5lYFT6g1MnYhWKrqYAlVyBqIGy5PTJ8aApuAcCeCa5nlm7WS47LVpjEUY7FSqtoDHLkHBbO4VRgYq7rK8IvLm7ikillFpdW9wUuOwVH+7I7SIRGYEAMjx94qfZbYeE7kriclxaJJKQzdpOgcLpEiRTSRpJp6AsqA7bb7YFAWPEeHRzqEmXUAdS7kMrDI1I6kMjYJGQQcE+dLYWUcMaRQqEjRQqIOgUf8AfWo3MfC2uYGiSeS3LYPaRaQ+V3AyQcDIGcYJAxnesjxZFntob3sxDfRSosjpbSzT9rbMwkt8wgyLE7Ky6sEaX3ByKgNpxPh0c8bRTKHRhuD6bggjcEHcEbisvccAllEtqvEGaIAJMhjje7COuQjTZ8V8WUnHnWq4bcmWGKRo2iZ41do39uMsASjeozj4VU3fBStys9qFQyho7vGFZ0YEpN070kbgYz+GR/So4pm2FacNvz9x/hU0MkKG2YPEuY1I6fdExkfAqR8Kj8T4okMlukgf79yiuFJiQ4GntX6JqZkQA7lnAHjiPytyu1izLHO8sDRxjRIIwySxqsepNCAYaNEBz4rncscW3ErFZopIpASrqVODhhnoykdGBwQfAgGqYblHwPjonZ45EEMyM47IsS5EbaWYZRQRkr7OoYZTncVJ43dSxRiSGMSBWDTLltYgAJkaJQDrkGBhfGnZ+Da5LaSSWRmt91XuCNpCjRmVgFzkrI+wIXfpsKsCtQGW4fzFm4khmHdaRPs8q6OxaKWMND0csdRWXDlQuRpznGbDjqyhVkiYlY9RlhUd+WMjDBHG6uqlmXHVgoyK7kktI5I4T2KyxjVFHpXWgbVjsxjIJ0vgDc6TjpUnh3EI51LRFtjpZXR45FOAcPHIAy5BBGRuCDQpXcvQGN7iPVNJETFLC8ryyfdyRqpQSyElsPE7Yzt2g2GRV6px0qvl4gUmSN42VHYIkuVKNIVL6SoOpR3SMkdRjxGW+A8bjuVbT3XQ4eMsC6jJ0Nt1VhuD7xsQQBTSxSZGa7qBDJpPp41OBqowaFoooqkCiiigCiiigCsZz0/3kY8kP1P+1bOsLzs/34HlGPqTQGYlNRZDUiU1DkNAXfDWzEnoHX+Vg3/VrWclXW0kR8DrX3HZvrj51jOBPlGHlIP9aMP+mKt+F3XYzxuemdLfwtsfl1+FAeiUUUUBy6AghgCD1BGQfhVHy9weS2nvcFfs80wuIhk60kkUfaFIOwUuusYPV22876qXm3mFbG3MzRSzHOBHEpZjgFmJIGFVUV2JOBhaA65f4MbZrkKwMMs7TxJg5iMoBlTPipk1MPLWR4VcVjecubpLZIJYBG0EsbMszrK6NIQrQwgRbqZATh8EbYxvWi5f4ql1bQ3EeMSxq2AyuFYjvIWXYlTkH1FAdrwuMTvOARI8SxOQx0siFmTK9Mgu2/XBxUTgnLFpaEG1hWMhOzDDUW0Z1adTEnGRn31L4zbSSwyRwS9i7jSJdOooCRqZRkd7TnB8Dg74xWGHDpb5IRMIprrh0klvcQTsyQzFlXs7oOikxyMgSRXCnGtxsdwB6NVTxPmK3t5BHO5RiqsT2crRorMVVpZVUpGCQRliKr/2cXc0thEbk63VpYxJlj2iRyMkcmpgC2VUd4jLdfGpfOvD5bixuoLfT2ksRjXUdK9/CsScHwJoBuLmmFpmiKyKFn+zCZlAga4ChuxDBsqSGGCwAYnAJO1W10XCP2QUvpbQHJVC+O6GYAkDOMkA1j7/AJXurhLot2Fs10AssatJcR6owvY3aPpjKXCkDoCD2cfQitsBt5+tQpljxW7YXUESQG8gEDAlnW2dJ8nO4LKw7OUY36Kc74FxwniC3EKSoCAwOUbGuN1JWSNwOjKwZSPMGmJeXoftDXRMqyN2erTPKkR7LITXGjBWAydmyNzXdze2tsRrkhhNw5camVO1cBVZ9z3jjQCfVfMUKUXNNosTJMzz6J5hDcL2s7RdhJE6FViU4jwQrakAbOd9zScuzdnPNFHFOLaQxSW57KQQIrQr2i98DsxqX2MDBY7Detcaz3FeYGhZ1+zSlj2iW5JjEdxMkRlWJSGLLqCvgsuMoR1wCA7zLw554CkRUSCSCVC5ITVBNHKASASAdBHTxqPa8KlFwLhmhj1IRcRxK57V8BUYyMwB0gLg6NXUZwaXlrmeK7aSMFBNEFMiRydoml+hDFVYEEFWVlVlIwRggk5jEsQ7eOYhF0iWJ3hjhERyHdJGTKy95dOpwuQM4FQE7ifDlnQI5dcOkisjaXDRsGUhvh8iaZtIreN9KMnaxx4cawZuzJDapRnJ3GdTeZ33Oc/yfxOQfZYz200c8WRKyzOuya1nEz5wkgBBjdtSOQBlSDV9zDwxpUDQqv2iNi8JLaF1lGjOs6G1LpdgVKnPpsQKWFrOsiK8bB0dQyspyrKwyGB8QRUuCXGx6flVPwjhpi6aVV1DPCgPZJOcdo0J20oxySuNz3tiWzarEfKgJtFNxAgb05WRgFFFFAFFFFAFee84vm5f0Cj6f716FXmnNMmbmb+LHyAFAUczVDlanZ3qG2T7IJ9wJ/KgLPgE3ekH/Kr/AMkiZ+jNV3cpWe4JaSiXdGCskikkY6o2Nj64rSt3lB8wD8xQG15dve1gQn2l7je9fH4jB+NWdYvlG70SmM9JBt/EuSPmM/StpQBSMoIIIyDsQehHkaWigMla8lAWiWzzOBb3Bms5YwBNAqsWiQl9QfSrMm4wVOMCrXlzgAtBP968rzzGaV3Ea5cqqd1I1VVGEHhknOTUPmfi15brPLDDA0EEJmZpJmWSQrqZ0QKpCYVerdSR64qeI8Rvnnglt1uHtJYI50S3W0EgbYvFO9xsAysmNJye8B0zQG6qBxC/trb7y4kgg7Qhdcrxx6yoOF1MRqIGdq54BxiO7gSaHUFbIKuumVHQlXjkX8LKwII9PEb0/d2cTESSRo7Rq4VigZ1Vx31U4zhgBkDrgUBxd8WijeBHfvXDFYQAWLkKXJGkHChVJ1HapteR8D4LLc2XD07C5juLPXJ98JraB0kf7yzEoIlXuFdJClfugDttW+5OtbmOKRbrOBK5gV5e2mSA4KpLL+NgdYByTp05JNAM808VurVZbkCBrWFFd0PafaXGT2ulshE0rggENqO2V61Fma5t72yEl280Ny88ZjaOFEVhG0sWnQmrOEYZLVcczW1vPbyW91IEjkADd8IxAIOAT7qpUvLCFVUvLcFJBMplead1lClQ6PKSF2JGAQNztvQGm4hYxzRtFOiyRtjUjDKNggjI8dwPlXnfEeAl3vrSG2ljXt1a1lVTHaRxTQQNdRCQEaYpWWVGCBsNJq0kja+ueeF/9uFj6uwX6DNVdxzfct7OhB6Lk/NifyqFNLyxHcrG63QxpfTDlkabsQq47UxjQW1agCMZGnO+aTmWzSVIw04t2jlSZJPuyysmobCQFdwxG4PWsPc8Ymf253PoGIH8q7VC1jwBJ8//ADVFzbLfWsciStM88yQmHtMZLKWDkkIqx6iVG4A6US82KfYiY/xED6DNY1dXgAPfvT6QserH4bUsLmibmGU9NCD0GT8ycfSpnB753fvNqGDnpgeRxWbitlG5+Z/3q24VKA2FOdt8UJc1iz04JqqUmp5JahSyEldCSoKvToehbEvXRUbVRQWJtFFIWqmIteWcaDSXMoQZJkbA9x6nyFemSXIHrXn3MVhNl+wCqrkljuXbJzg56D0oCmmnSEYj0u/45GAZdvwxg+Hr1NX9rOskaumMMOg8GGzD4HNYq44PL+JjVxynmItE3sv3lz4OBv8AMD6CgLtThlPkw/OubdO4B+6Sv8pK/wBKcnWuoRvJ/Hq+DqrfmTQEbdSGXYggg+RG4r0GwuRJGjj8Qz7j4j4HNYWRKtOBcWEKusmSudS43OfEfl9aA11FZm45r/ci+LNj6Af1qtuOZbhvZKp/CuT/AKs0BoebeDtd2c9sknYmZQhk069Klhr7uRnK6h18ar4+GGOF4rziDtkIFKGO1MXZ/wBkYsPvtkMzdMdM1mrq/lf25XI9WIX5Daq4uvv9wzQGy4XxGxsozFbl2BdpGP3kkjyOcu7yOe8xPiTXFxzsP/bhJ9XYD6AH86x2vyU/Hakwx8h8P1oC+uObrlvZ0J/CuT/qzVXdcUmf/iTOfTUQP5RtUTsCepJ+O1drAB4UAwWHqfh+tG/gPnUg4HUiuGmA6An6D60BwEbzx7hS/Z/Pf30dufID61w2o+J/L8qAd0KvXA99J9oTw39wptbSn47OgOftJ/Co+J/SukLnqce7apUdpUqO1oCLBB57+/erO2GK6jtalRW1C2HoZamRyUxFb1KjhqCw9G9PqaaSOnlFQp1RS0VSkt3qPI1OtTLCqYEaSosqVOZaZdKApLqyB8Kp7ixwcjYg5B8iOlax4qiT2+aAqmbUobz6+h8RS247x9UT/SWX9K67PSSp6N09/wD3/SlSIMuD4E/0P60A1NOg6sPhufkKiPdj8KsfoPrUw2wHhXDRgUBAaRz0AHzJpsxMerH4bflUp50HiD6Dc/SmmmPgp+O1AMC2FdCIUjFz5D3DP51ybYnrk+8/0oAZ1HiP61wZfIH47D606tp8PdTgtKAiGQ+YHuBP500UJ65Px2+Qq0Wz9KeSzoCnSA+73U6tpV0llT6WVAUiWdSI7KrtLKpCWdAUkdl6VKjsquUtKfW1qFKeOyqSlnVmsIpwR0KQEtaeWAVLCUoSoUYWOuwlPaKXTQDYWuwtdhaAKA5xRXeKKoHitNlakYrkrVMCKUptkqYVrgpQEJo6baKpxSuDHQFXcWIYYP8AvUC4tHTOkas+4AY8xWhMVcGKgMs1tKepx7h/U0yeF59rLe8mtW1vTTW1AZwWAHQUv2Or82tH2WgKEWldCzq8FrXYtaApFs6cWyq7W1pxbWgKZLOn0s6tlt6cEFAVaWlPJa1YCOuglC2IS29OCKpWijRULYjiOlEdSNNGmgGQlLop3TS6aAa00aadxRpoBvTRppzTRpoBvFLiu8UYoW5xiiu8UUJccoooqmIhpKKKAQ0hpKKAQ1yaKKA5NIaSigDFJiiigFArsCiigOhXYpKKA6oooqFFoFFFALRRRQBRRRQgUlFFChRRRQC0lFFABooooBaKKKA//9k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IUEBQVFBQVFBUVFBQVFRUXEBUUFBgWFxUUFBUYHCogGBolHBUVIjQhJSkrLi4vFx8zODMtNygtLisBCgoKDg0OGhAQGywkHyQwNyssMCwsNywuLyw3MS0xKyssLCwzLCwsKy4uLC8sLCwsLCwsLCwsNyw0LywsLCwsLP/AABEIAMIBAwMBIgACEQEDEQH/xAAcAAABBQEBAQAAAAAAAAAAAAAAAQMEBQYCBwj/xABEEAACAQMCAwUFBQUGBQQDAAABAgMABBESIQUGMRMiQVFhMnGBkaEUI0Kx0QdScpLBU3OCk6LhM2LD8PEkQ1SyFYPC/8QAGwEBAQADAQEBAAAAAAAAAAAAAAECAwQGBQf/xAAzEQACAQIEAwUIAQUBAAAAAAAAAQIDEQQSITEFQVETImGRoRQWQlNxsdHhklKBwfDxBv/aAAwDAQACEQMRAD8A9xooooAooooAopueXSpOC2MbKMt18qhx8ZiK6ssBnT7LZB9QBQFhRUKLi0LasSDu41A5BGdhkH3inYL+J/YkRts911O3nsaAkUUgYHoc0tAFFFFAFFFFAFFFFAFFFFAFFFFAFFFFAFFFFAFFFFAFFFFAFFFZLnHnqGyBRcSz/uA91D4GUjp/CNz6DcRtLcyhCU5ZYq7L/jHFobaMyXDhFGw8WY+Coo3Y+grxXnL9oE14THFmGDppB77/AN4w/wDqNvf4ZzjvHpruQyTuWPQeCqv7qqNlX0HXxJO9VhbyrkqV+UT0eC4So9+rq+nL9j2seNFRqK5sx9vIj6xooor6p+fhRRRQGO5z41JbpcPEAxRYyFbOnBYBzgHyP0rAcP5+lkLaowuDH7LsB3pUXpjwL6vhW05rTtGu4/3oJVHvCah9VryTgMmkv3wvQjJUAnIP4jj8IrnqSaqJXsmfZwdCnUwdSeTNKLX1s7dDTW37RtT7xMCVck6gxOEckHI3zv8AOpE/P8SyLrRy+IwWKxsMEKcHJ6Y2O3n51iLOECchSNOXUHbBXcbE+grm6gxPvhiSp8CpLKCenqTt6VrVaWVO/Ox11OG0O1lHI7KGY9Am5zt0YMe7IA4DCNh0d0ydO5IKEb5+NTn5xgVg3asmC2kCSQKdhjUDkEDUPDfHWvMeMW51rqHVQcdB7TZ+Zyf8VJxeM9wnZSGwN+oO/X00j/DWbrSV/A5o8NozdNK/fTflyPWl5yjBVvtJVfBTIhDZRWAOvcjvqdj0x55qbFzaxKsswKYBwVRi2UUgZUjA7wyR8t68U4indj2wPfndUiQ4+CCk4gnciBBx5nH4UhQ4/krJ1mr3Wxqhw2nNU8sn3r+h7xHzU+c6oygXO6OHJ0ggDSSPHx22qQnNRy2Vj0KM6tbKSduilfXPX5navAL5iFjClhsDncdI4o/jjs/rTl/fSAIqSyAhVyQzAZ0ImOvnGT8arrWvoa48OzKLU97vbofQcXM6ktmPABChu0jOok42UkHA88Yp+LmOMrqKSKuSAxUaTgZOCD/3v5HHgF3xmftUVJGxnBGcgkyMc7jxUrTr8xT9qArgpgZGlemnLAbdeoq9qunga/YJ2vmW2b+x78vMEGkMzMgIz345FOPPBXpsd/SnjxmDbMyDJwNTBck+G/j6V4Lbc1zmcgkaVIwd8gCRBnOfLenuH883GJJX9tQMHU2+oFT7RPiEFXtYmLwNZaacufXY99W7Q7B1J9GGadBrwFed2WLWYxlgPBCw70vskplcaE6Y6ipcnOSqVjEeCyuzFQATjXs5BBYjQNzv69avaRNbwtZcj3SivG4OfV1yD7xViLDSHkA7qvuDrJPsZwdt+lSrb9ofdjPatmViFzuuFOk90pnOTnr+tXPHqYOhVXws9aorzaD9oI1ae2B0prYsIy+NOe9jSMZI6Y2PpvLg/aCCqtmNtRIUD02yG1797IxgdKt0YOElumb6iqPg3MaTyGMY1AZBXOlgOo3AIP6GryqYhXE0qopZyFVRlmYgKAOpJPQVX8e49DaR652x+6o3dj5KP69K8T5y5zmvTpzohB7sQO3oXP4j/wBisJ1FHc7MLgqmIemi6mn52/abnVDYEgdGn6Mf7sfhH/Md/LGxryuRyxJYknJO/mdz/wCaWuTXDUquR6rC4Gnh491a9eYhrmlNIN+latzsbSWolFOCIUVlkNPbo+raKKK+oeDCiiigMNeODdHPQyFT7m7p/OvEbiEo7IeqsVPvU4P5V6/xCX7xm8nJ+RzXmnOEGi9uVHTtCw/x9/8A/quLGLRM9N/5qpapUh1Sfl/0p6SlpK4D1rExXUkhb2iT7yT+dJSVTBpHUszNjUzNjpkk492elLLcMwVWYkLnSD0Gdzim6Kt2a+zhpotNiSplnaKMAuw7kaqozuegwN96uOYuWr6FFluoNCKFQMpiwOgXV2bHB6bnqfWpn7K5VXiUGvxEiqT0DlGx89x8az3EriftJlndy5kPbAscM6nB1DocEfCtt+5dt6nA43xCpwjFKKvtrq3e1tttRua81SiQogwQezAZYiAc6cA5APTYjbpin5UaKRZJoSBLHrRclQUcFVdTucbHr1+NbXgfKMd3bJ/6R7d2izHcm4B7WVR1NuxyEJHh5/GocvDTeWvCQTpImks5D4r3gy/EJnatmWe9/E5XVwreXKkleL8FZvk3zX1MVHIoD5QnV7OGAC9eo0nPUeXSudS6MYOrOc7acbfHwPn4dPHc8c5MiVJ3gjvIxbHMnbooSaIMQ8kDgAZAGcHqKY4zyjbq1xDbTStcQR9viRFEUkWA5EbLvqCMp32JB+Ey1EVVcHN3Se6fPS1rN+aMdI6/d4LDT1PkdiSo1eefLwrsTfeFgxwRjJGTjbIx5ZFbrgPAoYl7Fp2Nze2DssXZ/dgOpkj7+faHZn6+lZ225aWW2aaCVnkSMySRmCRUAX21SbdWYDfHjWV5rU15cLK8XdLa+vN36dVo9ijEx7MqSPgo1Nk5OpsZPxPnTq3OWXaPAyQNJVI2Y5JUAjGCB6VZcd4ClvHE32hZHkWORYwjBuykUkOW6dRjHXxqirHtJR0ZuWDo1U5Rb1v4bqz5eRIM50uQFDHKs2TqZGwNIUnGBjy8fdTjSKWQKuFXLxAOe4SwbBJHexpIwce1modAoqzLLh0He0mt/tb0/wAmj5UvuwubacAr2lwgkOoY/wCIS2ANx3HA39fPb1vnD9oEVtqjgxLN0PjGh9T+I+g/2rwtdKeTP81X3fvH6e+l7c+8+dbFWcUck+GU6lTM3df76In8Y4pJPIZJnLufE/kB4Cq/NcZrrNaXJs+pCnGCskJXDNSF89KetbVnZVRS7scKqglifIAUUbmNSqooZCZ61reT+SJ70hgOygzvKw2PmI1/Efp61seTP2YBdMvEMMeq24PdH96R7X8I2889K9PjQKAFAAAwABgADoAPAV106PNnnsZxT4afn+DM2n7P7BEVTAHIGC7sxdj5nBAorUUV0ZUfHdao/ifmFFFFU1BSOdj7qWmrpsI58lP5UB5pdtkn1JrJ868LlkuFkiikkDQxFiiMwDYwc6Rt0rUTVqOS5/w+cZ+cbn+kg+Va6tNVI2Z2YHGSwlXtIq+ljw7/APC3P/x5/wDKk/SkPBrj/wCPN/lSfpX09RXP7Gup9n3kqfLXmfL54VP/AGEv+W/6VweHTf2Un8jfpX1HRU9jXUe8k/lrz/R8smyk/s3/AJW/Sufsj/uP/Kf0r6opDT2NdS+8cvlrz/R8twxyoyuiurKQysAchgcgj41rJebbaRu2veHLJc4wXEjJFIQMBnjxjPzr3Y1wUHkKyjhnHZ+hoq8ahVac6eq6Saf00Wx4Tw3nSFVt2mti81oCtuyylU05OlZBg50+fj41Gk5pi03SRo6h7pby2bUpaGcddW2CvgPHAr30xDyHyFcGFf3R8hWXYy/q9DWuJ0b37J/yfW/Tr9zwjjHM9vcJK7LcpcSJgqk//o9Z6voO+D4r03PvrmDmyMXVncMrnsrdYLgDT96ArISu4zkMOviBXuzW6/ur/KKaa0T9xP5V/So6MuvoZLidFLL2btr8XJq1tjxLhXM1qDavcLP2todMMkXZHtIVJKRzBztgEjK+BNTeHc42y6NX2lEhecJCmnspoZmYqJl1YDKGPmNq9Zewi/so/wCRf0pluHxf2Uf+Wn6UVKS5+hhLiFCW8H/L6+Hi/M8G49fxSx2yxli0KyQlmXGqJZC0B9+ljkVS19Gvw+L+yj/y1/SmH4TAesEJ98SfpWDw7fM66fGoQjlUH5/o+ea2XLXKXaRl58qXHcAwGUH8W46ny8j67b3inDrbOhLa31eLdjHlfcdPX8qbY4AFaXDK7ExHFpVIWprKYfmnhcFrCqxrmSVsa3Opwi4LFfAEkgbAdayNeicz8F+0hCjBWTVjV7JDYzkjcdBv76yXEOX5IULyvGAOgUsWY+AAKisWmdeBxdPs0pS7z3KgtikwT1pY48keJPQeOfIV6byZ+zBpNMt/lE6iAbSN/eH8A9OvurbCk5G3FY2FKN2zIcrcqT3r4hXCA9+VsiNfj+JvQfSvb+VOT7exX7sa5SO9Mw759F/dX0HxzV3aWqRIqRKqIowqqAFA9AKershTUTzGKxs67tsun5CiiithxBRRRQBRRRQBUTizYhlP/I35VLqu5hbFvL/Dj5kUB51Mat+VLjS8f96VP/7VwPqtU0xp7hUhHaY6jQ496tgf/egPUqK4hkDKrDowBHuIyK7oCt4veSxlDFH2ikPqUKxfUACgBBAVThwSfHTsd8VU/GLzPdt8R5bD6JGZlBQKDFkOpbLnOGwBuPA6eigKXh1/cvLiSDs49Um7e0VUsExgkd7z8NHQ6xpd45dXKaPssKzZzr1Np0gNH08zpMm3mBVrRQGZe/v98QJgae9jvHO7/d9r+EAj2tzgjY7TeHT3TSETRKkf3mCCC2zDsxsx6qWz/Dn8WFuKSgKa/N0GfsgrqdITIUaNR7xbLjUFAPh+MYzg1CNxf47sK5Kn22i0hyuwOh84DDqOueg8NKRXJFQFPJ9rKJp7JXLkODkgRkbMuDuw222ByelQWF/3f+GB3dedHaeBYJ+EjGRvjpnbpWlIrgihTPQLe6l1mPRqOo7doRqXGAFwO7q+Pp1YuIL0ZCSxnwUso1bEYZsLg5GdgBjI3NaNxUSVqhShWO81DU8RXIz+8V2yAAgwdj4+Pwo4tLIHXs5dI7uU0KTtr1Ek9M5TH8Jp3ifEnjkjVYtSOHLSalAQqBpGknU2SeoG3xqlursZJJ3PU/pWmrUy6Lc2QjfVnbN/ufPzqLJL50xNO2hnAbQo7zYOOuMZ8842FXNty4esz/4U/qx/StEabZtcilkmzsOvgB5+gqFf8mXN26sWWKMDbWDqyfaIQePTrjpWrvR9kaKRAogLBJ8hcopVz22snUe92YI3ABY7YyNCBW+NFcxTrypyzR3K/lHkW2s8SLmWXG0sgGV/gUbL9T61rKiWEmxXy3HuqXW9JJaHPUnKcryd2FFFFUwCiiigCiiigCiiigCqfmtsWz+pUfUVcVQ85viADzcfQE0Bg5aXhrd8jzRx8hqH1UVxKa5sXxLH/GoPuJwfoaA9I5XuNduo8UJQ/wCHp/pK1bVk+TJ8PJGfFQ4HqO635r8q1lAFFFFAFFFQeFcXhuBKYHDiKV4XI8JI8al+GR86AnUlLVPzZxo2du04jEgVkDgv2aqrsEMjNpbCqWBO2wyfCgLbFIRVfy/xZbmESK0RbJWQRSGREcdULFVOcEHBUHerE0BxikIrO8z8dlt7qyjSN5I5RcNII0VpWMSKVRdTqBszvtliIsAGrywvEmijlhYPHIodGHQqwyDvuPdUKQ+J8UihKLIx1vnQio7yNjqQiAnAz1xiqri/FUjjMgyw6BVBMhb9wJjOr0IpnjsYTiELSsyR3Nu1qsisUaOYOJFUOPZLjI9SoFV1vbskXEyGkka2u2aMyyNI+hLa3kMRdyTpbXJt0GskVjfc3SppKNuZnbPg19c3P2mZhAMaQhOrTEd9AQe4HJI33rZWvBYl3Ya2823H8vSp9tGGVXT2WUMvuYZH51l5OGS2/ETNDGzRz6A4Rc6mkYCV5ZB7PZhEZQ+Rh5QCCQKZU3c13a0NJe2KSxmOVQyHGVOcd0hl6dMEA/Cm+HSw96GF0Ji2ZA+p0zvhgSSPjU/TVHccBYXcFxC5VQ8pnjLDs2WSLSxRdJIJdISQGC9zOCTmqEyw4o8Cx6rrs+zVkOZQpRWLBUO/Q6iMH1rq24nG8rxKTrQkEFWUHTp1aGIw+nWoOM41DPUVJkhVlKuAykYKkZBB6giqS15cZHiYTexIHfKZZ9CPEjatW0hiKI7HUG7MEBTQppIXwQatQc1UCptlL+E/CqiSRLoooqmAUUUUAUUUUAUUUUAVmueG+7jHm5PyH+9aWsnz03/BH8R/KgMdKaiu2Nx4b/KpEpqJLQGrsLjs7lH8DIQf4ZDtn3agfhW/ry/OpFPnGh+IXQfqhr0Tg932sMb+JUav4hs31BoCZRRRQEXikDyQypFJ2UjoypLp1GNmBAcLkZI64z4VleUOV57G6YB0e1e3QEJGIwJ4dMaEqXZizRjds7ld98Vrry6SJHklYIiKWd2OFVRuSTVXb8zwPZ/bY9bREEgKjNMWDaOzEa5OvX3cedAXVI4yCKg8A4ql1bw3EeQsqBtJ9pT0ZG/5lYFT6g1MnYhWKrqYAlVyBqIGy5PTJ8aApuAcCeCa5nlm7WS47LVpjEUY7FSqtoDHLkHBbO4VRgYq7rK8IvLm7ikillFpdW9wUuOwVH+7I7SIRGYEAMjx94qfZbYeE7kriclxaJJKQzdpOgcLpEiRTSRpJp6AsqA7bb7YFAWPEeHRzqEmXUAdS7kMrDI1I6kMjYJGQQcE+dLYWUcMaRQqEjRQqIOgUf8AfWo3MfC2uYGiSeS3LYPaRaQ+V3AyQcDIGcYJAxnesjxZFntob3sxDfRSosjpbSzT9rbMwkt8wgyLE7Ky6sEaX3ByKgNpxPh0c8bRTKHRhuD6bggjcEHcEbisvccAllEtqvEGaIAJMhjje7COuQjTZ8V8WUnHnWq4bcmWGKRo2iZ41do39uMsASjeozj4VU3fBStys9qFQyho7vGFZ0YEpN070kbgYz+GR/So4pm2FacNvz9x/hU0MkKG2YPEuY1I6fdExkfAqR8Kj8T4okMlukgf79yiuFJiQ4GntX6JqZkQA7lnAHjiPytyu1izLHO8sDRxjRIIwySxqsepNCAYaNEBz4rncscW3ErFZopIpASrqVODhhnoykdGBwQfAgGqYblHwPjonZ45EEMyM47IsS5EbaWYZRQRkr7OoYZTncVJ43dSxRiSGMSBWDTLltYgAJkaJQDrkGBhfGnZ+Da5LaSSWRmt91XuCNpCjRmVgFzkrI+wIXfpsKsCtQGW4fzFm4khmHdaRPs8q6OxaKWMND0csdRWXDlQuRpznGbDjqyhVkiYlY9RlhUd+WMjDBHG6uqlmXHVgoyK7kktI5I4T2KyxjVFHpXWgbVjsxjIJ0vgDc6TjpUnh3EI51LRFtjpZXR45FOAcPHIAy5BBGRuCDQpXcvQGN7iPVNJETFLC8ryyfdyRqpQSyElsPE7Yzt2g2GRV6px0qvl4gUmSN42VHYIkuVKNIVL6SoOpR3SMkdRjxGW+A8bjuVbT3XQ4eMsC6jJ0Nt1VhuD7xsQQBTSxSZGa7qBDJpPp41OBqowaFoooqkCiiigCiiigCsZz0/3kY8kP1P+1bOsLzs/34HlGPqTQGYlNRZDUiU1DkNAXfDWzEnoHX+Vg3/VrWclXW0kR8DrX3HZvrj51jOBPlGHlIP9aMP+mKt+F3XYzxuemdLfwtsfl1+FAeiUUUUBy6AghgCD1BGQfhVHy9weS2nvcFfs80wuIhk60kkUfaFIOwUuusYPV22876qXm3mFbG3MzRSzHOBHEpZjgFmJIGFVUV2JOBhaA65f4MbZrkKwMMs7TxJg5iMoBlTPipk1MPLWR4VcVjecubpLZIJYBG0EsbMszrK6NIQrQwgRbqZATh8EbYxvWi5f4ql1bQ3EeMSxq2AyuFYjvIWXYlTkH1FAdrwuMTvOARI8SxOQx0siFmTK9Mgu2/XBxUTgnLFpaEG1hWMhOzDDUW0Z1adTEnGRn31L4zbSSwyRwS9i7jSJdOooCRqZRkd7TnB8Dg74xWGHDpb5IRMIprrh0klvcQTsyQzFlXs7oOikxyMgSRXCnGtxsdwB6NVTxPmK3t5BHO5RiqsT2crRorMVVpZVUpGCQRliKr/2cXc0thEbk63VpYxJlj2iRyMkcmpgC2VUd4jLdfGpfOvD5bixuoLfT2ksRjXUdK9/CsScHwJoBuLmmFpmiKyKFn+zCZlAga4ChuxDBsqSGGCwAYnAJO1W10XCP2QUvpbQHJVC+O6GYAkDOMkA1j7/AJXurhLot2Fs10AssatJcR6owvY3aPpjKXCkDoCD2cfQitsBt5+tQpljxW7YXUESQG8gEDAlnW2dJ8nO4LKw7OUY36Kc74FxwniC3EKSoCAwOUbGuN1JWSNwOjKwZSPMGmJeXoftDXRMqyN2erTPKkR7LITXGjBWAydmyNzXdze2tsRrkhhNw5camVO1cBVZ9z3jjQCfVfMUKUXNNosTJMzz6J5hDcL2s7RdhJE6FViU4jwQrakAbOd9zScuzdnPNFHFOLaQxSW57KQQIrQr2i98DsxqX2MDBY7Detcaz3FeYGhZ1+zSlj2iW5JjEdxMkRlWJSGLLqCvgsuMoR1wCA7zLw554CkRUSCSCVC5ITVBNHKASASAdBHTxqPa8KlFwLhmhj1IRcRxK57V8BUYyMwB0gLg6NXUZwaXlrmeK7aSMFBNEFMiRydoml+hDFVYEEFWVlVlIwRggk5jEsQ7eOYhF0iWJ3hjhERyHdJGTKy95dOpwuQM4FQE7ifDlnQI5dcOkisjaXDRsGUhvh8iaZtIreN9KMnaxx4cawZuzJDapRnJ3GdTeZ33Oc/yfxOQfZYz200c8WRKyzOuya1nEz5wkgBBjdtSOQBlSDV9zDwxpUDQqv2iNi8JLaF1lGjOs6G1LpdgVKnPpsQKWFrOsiK8bB0dQyspyrKwyGB8QRUuCXGx6flVPwjhpi6aVV1DPCgPZJOcdo0J20oxySuNz3tiWzarEfKgJtFNxAgb05WRgFFFFAFFFFAFee84vm5f0Cj6f716FXmnNMmbmb+LHyAFAUczVDlanZ3qG2T7IJ9wJ/KgLPgE3ekH/Kr/AMkiZ+jNV3cpWe4JaSiXdGCskikkY6o2Nj64rSt3lB8wD8xQG15dve1gQn2l7je9fH4jB+NWdYvlG70SmM9JBt/EuSPmM/StpQBSMoIIIyDsQehHkaWigMla8lAWiWzzOBb3Bms5YwBNAqsWiQl9QfSrMm4wVOMCrXlzgAtBP968rzzGaV3Ea5cqqd1I1VVGEHhknOTUPmfi15brPLDDA0EEJmZpJmWSQrqZ0QKpCYVerdSR64qeI8Rvnnglt1uHtJYI50S3W0EgbYvFO9xsAysmNJye8B0zQG6qBxC/trb7y4kgg7Qhdcrxx6yoOF1MRqIGdq54BxiO7gSaHUFbIKuumVHQlXjkX8LKwII9PEb0/d2cTESSRo7Rq4VigZ1Vx31U4zhgBkDrgUBxd8WijeBHfvXDFYQAWLkKXJGkHChVJ1HapteR8D4LLc2XD07C5juLPXJ98JraB0kf7yzEoIlXuFdJClfugDttW+5OtbmOKRbrOBK5gV5e2mSA4KpLL+NgdYByTp05JNAM808VurVZbkCBrWFFd0PafaXGT2ulshE0rggENqO2V61Fma5t72yEl280Ny88ZjaOFEVhG0sWnQmrOEYZLVcczW1vPbyW91IEjkADd8IxAIOAT7qpUvLCFVUvLcFJBMplead1lClQ6PKSF2JGAQNztvQGm4hYxzRtFOiyRtjUjDKNggjI8dwPlXnfEeAl3vrSG2ljXt1a1lVTHaRxTQQNdRCQEaYpWWVGCBsNJq0kja+ueeF/9uFj6uwX6DNVdxzfct7OhB6Lk/NifyqFNLyxHcrG63QxpfTDlkabsQq47UxjQW1agCMZGnO+aTmWzSVIw04t2jlSZJPuyysmobCQFdwxG4PWsPc8Ymf253PoGIH8q7VC1jwBJ8//ADVFzbLfWsciStM88yQmHtMZLKWDkkIqx6iVG4A6US82KfYiY/xED6DNY1dXgAPfvT6QserH4bUsLmibmGU9NCD0GT8ycfSpnB753fvNqGDnpgeRxWbitlG5+Z/3q24VKA2FOdt8UJc1iz04JqqUmp5JahSyEldCSoKvToehbEvXRUbVRQWJtFFIWqmIteWcaDSXMoQZJkbA9x6nyFemSXIHrXn3MVhNl+wCqrkljuXbJzg56D0oCmmnSEYj0u/45GAZdvwxg+Hr1NX9rOskaumMMOg8GGzD4HNYq44PL+JjVxynmItE3sv3lz4OBv8AMD6CgLtThlPkw/OubdO4B+6Sv8pK/wBKcnWuoRvJ/Hq+DqrfmTQEbdSGXYggg+RG4r0GwuRJGjj8Qz7j4j4HNYWRKtOBcWEKusmSudS43OfEfl9aA11FZm45r/ci+LNj6Af1qtuOZbhvZKp/CuT/AKs0BoebeDtd2c9sknYmZQhk069Klhr7uRnK6h18ar4+GGOF4rziDtkIFKGO1MXZ/wBkYsPvtkMzdMdM1mrq/lf25XI9WIX5Daq4uvv9wzQGy4XxGxsozFbl2BdpGP3kkjyOcu7yOe8xPiTXFxzsP/bhJ9XYD6AH86x2vyU/Hakwx8h8P1oC+uObrlvZ0J/CuT/qzVXdcUmf/iTOfTUQP5RtUTsCepJ+O1drAB4UAwWHqfh+tG/gPnUg4HUiuGmA6An6D60BwEbzx7hS/Z/Pf30dufID61w2o+J/L8qAd0KvXA99J9oTw39wptbSn47OgOftJ/Co+J/SukLnqce7apUdpUqO1oCLBB57+/erO2GK6jtalRW1C2HoZamRyUxFb1KjhqCw9G9PqaaSOnlFQp1RS0VSkt3qPI1OtTLCqYEaSosqVOZaZdKApLqyB8Kp7ixwcjYg5B8iOlax4qiT2+aAqmbUobz6+h8RS247x9UT/SWX9K67PSSp6N09/wD3/SlSIMuD4E/0P60A1NOg6sPhufkKiPdj8KsfoPrUw2wHhXDRgUBAaRz0AHzJpsxMerH4bflUp50HiD6Dc/SmmmPgp+O1AMC2FdCIUjFz5D3DP51ybYnrk+8/0oAZ1HiP61wZfIH47D606tp8PdTgtKAiGQ+YHuBP500UJ65Px2+Qq0Wz9KeSzoCnSA+73U6tpV0llT6WVAUiWdSI7KrtLKpCWdAUkdl6VKjsquUtKfW1qFKeOyqSlnVmsIpwR0KQEtaeWAVLCUoSoUYWOuwlPaKXTQDYWuwtdhaAKA5xRXeKKoHitNlakYrkrVMCKUptkqYVrgpQEJo6baKpxSuDHQFXcWIYYP8AvUC4tHTOkas+4AY8xWhMVcGKgMs1tKepx7h/U0yeF59rLe8mtW1vTTW1AZwWAHQUv2Or82tH2WgKEWldCzq8FrXYtaApFs6cWyq7W1pxbWgKZLOn0s6tlt6cEFAVaWlPJa1YCOuglC2IS29OCKpWijRULYjiOlEdSNNGmgGQlLop3TS6aAa00aadxRpoBvTRppzTRpoBvFLiu8UYoW5xiiu8UUJccoooqmIhpKKKAQ0hpKKAQ1yaKKA5NIaSigDFJiiigFArsCiigOhXYpKKA6oooqFFoFFFALRRRQBRRRQgUlFFChRRRQC0lFFABooooBaKKKA//9k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IUEBQVFBQVFBUVFBQVFRUXEBUUFBgWFxUUFBUYHCogGBolHBUVIjQhJSkrLi4vFx8zODMtNygtLisBCgoKDg0OGhAQGywkHyQwNyssMCwsNywuLyw3MS0xKyssLCwzLCwsKy4uLC8sLCwsLCwsLCwsNyw0LywsLCwsLP/AABEIAMIBAwMBIgACEQEDEQH/xAAcAAABBQEBAQAAAAAAAAAAAAAAAQMEBQYCBwj/xABEEAACAQMCAwUFBQUGBQQDAAABAgMABBESIQUGMRMiQVFhMnGBkaEUI0Kx0QdScpLBU3OCk6LhM2LD8PEkQ1SyFYPC/8QAGwEBAQADAQEBAAAAAAAAAAAAAAECAwQGBQf/xAAzEQACAQIEAwUIAQUBAAAAAAAAAQIDEQQSITEFQVETImGRoRQWQlNxsdHhklKBwfDxBv/aAAwDAQACEQMRAD8A9xooooAooooAopueXSpOC2MbKMt18qhx8ZiK6ssBnT7LZB9QBQFhRUKLi0LasSDu41A5BGdhkH3inYL+J/YkRts911O3nsaAkUUgYHoc0tAFFFFAFFFFAFFFFAFFFFAFFFFAFFFFAFFFFAFFFFAFFFFAFFFZLnHnqGyBRcSz/uA91D4GUjp/CNz6DcRtLcyhCU5ZYq7L/jHFobaMyXDhFGw8WY+Coo3Y+grxXnL9oE14THFmGDppB77/AN4w/wDqNvf4ZzjvHpruQyTuWPQeCqv7qqNlX0HXxJO9VhbyrkqV+UT0eC4So9+rq+nL9j2seNFRqK5sx9vIj6xooor6p+fhRRRQGO5z41JbpcPEAxRYyFbOnBYBzgHyP0rAcP5+lkLaowuDH7LsB3pUXpjwL6vhW05rTtGu4/3oJVHvCah9VryTgMmkv3wvQjJUAnIP4jj8IrnqSaqJXsmfZwdCnUwdSeTNKLX1s7dDTW37RtT7xMCVck6gxOEckHI3zv8AOpE/P8SyLrRy+IwWKxsMEKcHJ6Y2O3n51iLOECchSNOXUHbBXcbE+grm6gxPvhiSp8CpLKCenqTt6VrVaWVO/Ox11OG0O1lHI7KGY9Am5zt0YMe7IA4DCNh0d0ydO5IKEb5+NTn5xgVg3asmC2kCSQKdhjUDkEDUPDfHWvMeMW51rqHVQcdB7TZ+Zyf8VJxeM9wnZSGwN+oO/X00j/DWbrSV/A5o8NozdNK/fTflyPWl5yjBVvtJVfBTIhDZRWAOvcjvqdj0x55qbFzaxKsswKYBwVRi2UUgZUjA7wyR8t68U4indj2wPfndUiQ4+CCk4gnciBBx5nH4UhQ4/krJ1mr3Wxqhw2nNU8sn3r+h7xHzU+c6oygXO6OHJ0ggDSSPHx22qQnNRy2Vj0KM6tbKSduilfXPX5navAL5iFjClhsDncdI4o/jjs/rTl/fSAIqSyAhVyQzAZ0ImOvnGT8arrWvoa48OzKLU97vbofQcXM6ktmPABChu0jOok42UkHA88Yp+LmOMrqKSKuSAxUaTgZOCD/3v5HHgF3xmftUVJGxnBGcgkyMc7jxUrTr8xT9qArgpgZGlemnLAbdeoq9qunga/YJ2vmW2b+x78vMEGkMzMgIz345FOPPBXpsd/SnjxmDbMyDJwNTBck+G/j6V4Lbc1zmcgkaVIwd8gCRBnOfLenuH883GJJX9tQMHU2+oFT7RPiEFXtYmLwNZaacufXY99W7Q7B1J9GGadBrwFed2WLWYxlgPBCw70vskplcaE6Y6ipcnOSqVjEeCyuzFQATjXs5BBYjQNzv69avaRNbwtZcj3SivG4OfV1yD7xViLDSHkA7qvuDrJPsZwdt+lSrb9ofdjPatmViFzuuFOk90pnOTnr+tXPHqYOhVXws9aorzaD9oI1ae2B0prYsIy+NOe9jSMZI6Y2PpvLg/aCCqtmNtRIUD02yG1797IxgdKt0YOElumb6iqPg3MaTyGMY1AZBXOlgOo3AIP6GryqYhXE0qopZyFVRlmYgKAOpJPQVX8e49DaR652x+6o3dj5KP69K8T5y5zmvTpzohB7sQO3oXP4j/wBisJ1FHc7MLgqmIemi6mn52/abnVDYEgdGn6Mf7sfhH/Md/LGxryuRyxJYknJO/mdz/wCaWuTXDUquR6rC4Gnh491a9eYhrmlNIN+latzsbSWolFOCIUVlkNPbo+raKKK+oeDCiiigMNeODdHPQyFT7m7p/OvEbiEo7IeqsVPvU4P5V6/xCX7xm8nJ+RzXmnOEGi9uVHTtCw/x9/8A/quLGLRM9N/5qpapUh1Sfl/0p6SlpK4D1rExXUkhb2iT7yT+dJSVTBpHUszNjUzNjpkk492elLLcMwVWYkLnSD0Gdzim6Kt2a+zhpotNiSplnaKMAuw7kaqozuegwN96uOYuWr6FFluoNCKFQMpiwOgXV2bHB6bnqfWpn7K5VXiUGvxEiqT0DlGx89x8az3EriftJlndy5kPbAscM6nB1DocEfCtt+5dt6nA43xCpwjFKKvtrq3e1tttRua81SiQogwQezAZYiAc6cA5APTYjbpin5UaKRZJoSBLHrRclQUcFVdTucbHr1+NbXgfKMd3bJ/6R7d2izHcm4B7WVR1NuxyEJHh5/GocvDTeWvCQTpImks5D4r3gy/EJnatmWe9/E5XVwreXKkleL8FZvk3zX1MVHIoD5QnV7OGAC9eo0nPUeXSudS6MYOrOc7acbfHwPn4dPHc8c5MiVJ3gjvIxbHMnbooSaIMQ8kDgAZAGcHqKY4zyjbq1xDbTStcQR9viRFEUkWA5EbLvqCMp32JB+Ey1EVVcHN3Se6fPS1rN+aMdI6/d4LDT1PkdiSo1eefLwrsTfeFgxwRjJGTjbIx5ZFbrgPAoYl7Fp2Nze2DssXZ/dgOpkj7+faHZn6+lZ225aWW2aaCVnkSMySRmCRUAX21SbdWYDfHjWV5rU15cLK8XdLa+vN36dVo9ijEx7MqSPgo1Nk5OpsZPxPnTq3OWXaPAyQNJVI2Y5JUAjGCB6VZcd4ClvHE32hZHkWORYwjBuykUkOW6dRjHXxqirHtJR0ZuWDo1U5Rb1v4bqz5eRIM50uQFDHKs2TqZGwNIUnGBjy8fdTjSKWQKuFXLxAOe4SwbBJHexpIwce1modAoqzLLh0He0mt/tb0/wAmj5UvuwubacAr2lwgkOoY/wCIS2ANx3HA39fPb1vnD9oEVtqjgxLN0PjGh9T+I+g/2rwtdKeTP81X3fvH6e+l7c+8+dbFWcUck+GU6lTM3df76In8Y4pJPIZJnLufE/kB4Cq/NcZrrNaXJs+pCnGCskJXDNSF89KetbVnZVRS7scKqglifIAUUbmNSqooZCZ61reT+SJ70hgOygzvKw2PmI1/Efp61seTP2YBdMvEMMeq24PdH96R7X8I2889K9PjQKAFAAAwABgADoAPAV106PNnnsZxT4afn+DM2n7P7BEVTAHIGC7sxdj5nBAorUUV0ZUfHdao/ifmFFFFU1BSOdj7qWmrpsI58lP5UB5pdtkn1JrJ868LlkuFkiikkDQxFiiMwDYwc6Rt0rUTVqOS5/w+cZ+cbn+kg+Va6tNVI2Z2YHGSwlXtIq+ljw7/APC3P/x5/wDKk/SkPBrj/wCPN/lSfpX09RXP7Gup9n3kqfLXmfL54VP/AGEv+W/6VweHTf2Un8jfpX1HRU9jXUe8k/lrz/R8smyk/s3/AJW/Sufsj/uP/Kf0r6opDT2NdS+8cvlrz/R8twxyoyuiurKQysAchgcgj41rJebbaRu2veHLJc4wXEjJFIQMBnjxjPzr3Y1wUHkKyjhnHZ+hoq8ahVac6eq6Saf00Wx4Tw3nSFVt2mti81oCtuyylU05OlZBg50+fj41Gk5pi03SRo6h7pby2bUpaGcddW2CvgPHAr30xDyHyFcGFf3R8hWXYy/q9DWuJ0b37J/yfW/Tr9zwjjHM9vcJK7LcpcSJgqk//o9Z6voO+D4r03PvrmDmyMXVncMrnsrdYLgDT96ArISu4zkMOviBXuzW6/ur/KKaa0T9xP5V/So6MuvoZLidFLL2btr8XJq1tjxLhXM1qDavcLP2todMMkXZHtIVJKRzBztgEjK+BNTeHc42y6NX2lEhecJCmnspoZmYqJl1YDKGPmNq9Zewi/so/wCRf0pluHxf2Uf+Wn6UVKS5+hhLiFCW8H/L6+Hi/M8G49fxSx2yxli0KyQlmXGqJZC0B9+ljkVS19Gvw+L+yj/y1/SmH4TAesEJ98SfpWDw7fM66fGoQjlUH5/o+ea2XLXKXaRl58qXHcAwGUH8W46ny8j67b3inDrbOhLa31eLdjHlfcdPX8qbY4AFaXDK7ExHFpVIWprKYfmnhcFrCqxrmSVsa3Opwi4LFfAEkgbAdayNeicz8F+0hCjBWTVjV7JDYzkjcdBv76yXEOX5IULyvGAOgUsWY+AAKisWmdeBxdPs0pS7z3KgtikwT1pY48keJPQeOfIV6byZ+zBpNMt/lE6iAbSN/eH8A9OvurbCk5G3FY2FKN2zIcrcqT3r4hXCA9+VsiNfj+JvQfSvb+VOT7exX7sa5SO9Mw759F/dX0HxzV3aWqRIqRKqIowqqAFA9AKershTUTzGKxs67tsun5CiiithxBRRRQBRRRQBUTizYhlP/I35VLqu5hbFvL/Dj5kUB51Mat+VLjS8f96VP/7VwPqtU0xp7hUhHaY6jQ496tgf/egPUqK4hkDKrDowBHuIyK7oCt4veSxlDFH2ikPqUKxfUACgBBAVThwSfHTsd8VU/GLzPdt8R5bD6JGZlBQKDFkOpbLnOGwBuPA6eigKXh1/cvLiSDs49Um7e0VUsExgkd7z8NHQ6xpd45dXKaPssKzZzr1Np0gNH08zpMm3mBVrRQGZe/v98QJgae9jvHO7/d9r+EAj2tzgjY7TeHT3TSETRKkf3mCCC2zDsxsx6qWz/Dn8WFuKSgKa/N0GfsgrqdITIUaNR7xbLjUFAPh+MYzg1CNxf47sK5Kn22i0hyuwOh84DDqOueg8NKRXJFQFPJ9rKJp7JXLkODkgRkbMuDuw222ByelQWF/3f+GB3dedHaeBYJ+EjGRvjpnbpWlIrgihTPQLe6l1mPRqOo7doRqXGAFwO7q+Pp1YuIL0ZCSxnwUso1bEYZsLg5GdgBjI3NaNxUSVqhShWO81DU8RXIz+8V2yAAgwdj4+Pwo4tLIHXs5dI7uU0KTtr1Ek9M5TH8Jp3ifEnjkjVYtSOHLSalAQqBpGknU2SeoG3xqlursZJJ3PU/pWmrUy6Lc2QjfVnbN/ufPzqLJL50xNO2hnAbQo7zYOOuMZ8842FXNty4esz/4U/qx/StEabZtcilkmzsOvgB5+gqFf8mXN26sWWKMDbWDqyfaIQePTrjpWrvR9kaKRAogLBJ8hcopVz22snUe92YI3ABY7YyNCBW+NFcxTrypyzR3K/lHkW2s8SLmWXG0sgGV/gUbL9T61rKiWEmxXy3HuqXW9JJaHPUnKcryd2FFFFUwCiiigCiiigCiiigCqfmtsWz+pUfUVcVQ85viADzcfQE0Bg5aXhrd8jzRx8hqH1UVxKa5sXxLH/GoPuJwfoaA9I5XuNduo8UJQ/wCHp/pK1bVk+TJ8PJGfFQ4HqO635r8q1lAFFFFAFFFQeFcXhuBKYHDiKV4XI8JI8al+GR86AnUlLVPzZxo2du04jEgVkDgv2aqrsEMjNpbCqWBO2wyfCgLbFIRVfy/xZbmESK0RbJWQRSGREcdULFVOcEHBUHerE0BxikIrO8z8dlt7qyjSN5I5RcNII0VpWMSKVRdTqBszvtliIsAGrywvEmijlhYPHIodGHQqwyDvuPdUKQ+J8UihKLIx1vnQio7yNjqQiAnAz1xiqri/FUjjMgyw6BVBMhb9wJjOr0IpnjsYTiELSsyR3Nu1qsisUaOYOJFUOPZLjI9SoFV1vbskXEyGkka2u2aMyyNI+hLa3kMRdyTpbXJt0GskVjfc3SppKNuZnbPg19c3P2mZhAMaQhOrTEd9AQe4HJI33rZWvBYl3Ya2823H8vSp9tGGVXT2WUMvuYZH51l5OGS2/ETNDGzRz6A4Rc6mkYCV5ZB7PZhEZQ+Rh5QCCQKZU3c13a0NJe2KSxmOVQyHGVOcd0hl6dMEA/Cm+HSw96GF0Ji2ZA+p0zvhgSSPjU/TVHccBYXcFxC5VQ8pnjLDs2WSLSxRdJIJdISQGC9zOCTmqEyw4o8Cx6rrs+zVkOZQpRWLBUO/Q6iMH1rq24nG8rxKTrQkEFWUHTp1aGIw+nWoOM41DPUVJkhVlKuAykYKkZBB6giqS15cZHiYTexIHfKZZ9CPEjatW0hiKI7HUG7MEBTQppIXwQatQc1UCptlL+E/CqiSRLoooqmAUUUUAUUUUAUUUUAVmueG+7jHm5PyH+9aWsnz03/BH8R/KgMdKaiu2Nx4b/KpEpqJLQGrsLjs7lH8DIQf4ZDtn3agfhW/ry/OpFPnGh+IXQfqhr0Tg932sMb+JUav4hs31BoCZRRRQEXikDyQypFJ2UjoypLp1GNmBAcLkZI64z4VleUOV57G6YB0e1e3QEJGIwJ4dMaEqXZizRjds7ld98Vrry6SJHklYIiKWd2OFVRuSTVXb8zwPZ/bY9bREEgKjNMWDaOzEa5OvX3cedAXVI4yCKg8A4ql1bw3EeQsqBtJ9pT0ZG/5lYFT6g1MnYhWKrqYAlVyBqIGy5PTJ8aApuAcCeCa5nlm7WS47LVpjEUY7FSqtoDHLkHBbO4VRgYq7rK8IvLm7ikillFpdW9wUuOwVH+7I7SIRGYEAMjx94qfZbYeE7kriclxaJJKQzdpOgcLpEiRTSRpJp6AsqA7bb7YFAWPEeHRzqEmXUAdS7kMrDI1I6kMjYJGQQcE+dLYWUcMaRQqEjRQqIOgUf8AfWo3MfC2uYGiSeS3LYPaRaQ+V3AyQcDIGcYJAxnesjxZFntob3sxDfRSosjpbSzT9rbMwkt8wgyLE7Ky6sEaX3ByKgNpxPh0c8bRTKHRhuD6bggjcEHcEbisvccAllEtqvEGaIAJMhjje7COuQjTZ8V8WUnHnWq4bcmWGKRo2iZ41do39uMsASjeozj4VU3fBStys9qFQyho7vGFZ0YEpN070kbgYz+GR/So4pm2FacNvz9x/hU0MkKG2YPEuY1I6fdExkfAqR8Kj8T4okMlukgf79yiuFJiQ4GntX6JqZkQA7lnAHjiPytyu1izLHO8sDRxjRIIwySxqsepNCAYaNEBz4rncscW3ErFZopIpASrqVODhhnoykdGBwQfAgGqYblHwPjonZ45EEMyM47IsS5EbaWYZRQRkr7OoYZTncVJ43dSxRiSGMSBWDTLltYgAJkaJQDrkGBhfGnZ+Da5LaSSWRmt91XuCNpCjRmVgFzkrI+wIXfpsKsCtQGW4fzFm4khmHdaRPs8q6OxaKWMND0csdRWXDlQuRpznGbDjqyhVkiYlY9RlhUd+WMjDBHG6uqlmXHVgoyK7kktI5I4T2KyxjVFHpXWgbVjsxjIJ0vgDc6TjpUnh3EI51LRFtjpZXR45FOAcPHIAy5BBGRuCDQpXcvQGN7iPVNJETFLC8ryyfdyRqpQSyElsPE7Yzt2g2GRV6px0qvl4gUmSN42VHYIkuVKNIVL6SoOpR3SMkdRjxGW+A8bjuVbT3XQ4eMsC6jJ0Nt1VhuD7xsQQBTSxSZGa7qBDJpPp41OBqowaFoooqkCiiigCiiigCsZz0/3kY8kP1P+1bOsLzs/34HlGPqTQGYlNRZDUiU1DkNAXfDWzEnoHX+Vg3/VrWclXW0kR8DrX3HZvrj51jOBPlGHlIP9aMP+mKt+F3XYzxuemdLfwtsfl1+FAeiUUUUBy6AghgCD1BGQfhVHy9weS2nvcFfs80wuIhk60kkUfaFIOwUuusYPV22876qXm3mFbG3MzRSzHOBHEpZjgFmJIGFVUV2JOBhaA65f4MbZrkKwMMs7TxJg5iMoBlTPipk1MPLWR4VcVjecubpLZIJYBG0EsbMszrK6NIQrQwgRbqZATh8EbYxvWi5f4ql1bQ3EeMSxq2AyuFYjvIWXYlTkH1FAdrwuMTvOARI8SxOQx0siFmTK9Mgu2/XBxUTgnLFpaEG1hWMhOzDDUW0Z1adTEnGRn31L4zbSSwyRwS9i7jSJdOooCRqZRkd7TnB8Dg74xWGHDpb5IRMIprrh0klvcQTsyQzFlXs7oOikxyMgSRXCnGtxsdwB6NVTxPmK3t5BHO5RiqsT2crRorMVVpZVUpGCQRliKr/2cXc0thEbk63VpYxJlj2iRyMkcmpgC2VUd4jLdfGpfOvD5bixuoLfT2ksRjXUdK9/CsScHwJoBuLmmFpmiKyKFn+zCZlAga4ChuxDBsqSGGCwAYnAJO1W10XCP2QUvpbQHJVC+O6GYAkDOMkA1j7/AJXurhLot2Fs10AssatJcR6owvY3aPpjKXCkDoCD2cfQitsBt5+tQpljxW7YXUESQG8gEDAlnW2dJ8nO4LKw7OUY36Kc74FxwniC3EKSoCAwOUbGuN1JWSNwOjKwZSPMGmJeXoftDXRMqyN2erTPKkR7LITXGjBWAydmyNzXdze2tsRrkhhNw5camVO1cBVZ9z3jjQCfVfMUKUXNNosTJMzz6J5hDcL2s7RdhJE6FViU4jwQrakAbOd9zScuzdnPNFHFOLaQxSW57KQQIrQr2i98DsxqX2MDBY7Detcaz3FeYGhZ1+zSlj2iW5JjEdxMkRlWJSGLLqCvgsuMoR1wCA7zLw554CkRUSCSCVC5ITVBNHKASASAdBHTxqPa8KlFwLhmhj1IRcRxK57V8BUYyMwB0gLg6NXUZwaXlrmeK7aSMFBNEFMiRydoml+hDFVYEEFWVlVlIwRggk5jEsQ7eOYhF0iWJ3hjhERyHdJGTKy95dOpwuQM4FQE7ifDlnQI5dcOkisjaXDRsGUhvh8iaZtIreN9KMnaxx4cawZuzJDapRnJ3GdTeZ33Oc/yfxOQfZYz200c8WRKyzOuya1nEz5wkgBBjdtSOQBlSDV9zDwxpUDQqv2iNi8JLaF1lGjOs6G1LpdgVKnPpsQKWFrOsiK8bB0dQyspyrKwyGB8QRUuCXGx6flVPwjhpi6aVV1DPCgPZJOcdo0J20oxySuNz3tiWzarEfKgJtFNxAgb05WRgFFFFAFFFFAFee84vm5f0Cj6f716FXmnNMmbmb+LHyAFAUczVDlanZ3qG2T7IJ9wJ/KgLPgE3ekH/Kr/AMkiZ+jNV3cpWe4JaSiXdGCskikkY6o2Nj64rSt3lB8wD8xQG15dve1gQn2l7je9fH4jB+NWdYvlG70SmM9JBt/EuSPmM/StpQBSMoIIIyDsQehHkaWigMla8lAWiWzzOBb3Bms5YwBNAqsWiQl9QfSrMm4wVOMCrXlzgAtBP968rzzGaV3Ea5cqqd1I1VVGEHhknOTUPmfi15brPLDDA0EEJmZpJmWSQrqZ0QKpCYVerdSR64qeI8Rvnnglt1uHtJYI50S3W0EgbYvFO9xsAysmNJye8B0zQG6qBxC/trb7y4kgg7Qhdcrxx6yoOF1MRqIGdq54BxiO7gSaHUFbIKuumVHQlXjkX8LKwII9PEb0/d2cTESSRo7Rq4VigZ1Vx31U4zhgBkDrgUBxd8WijeBHfvXDFYQAWLkKXJGkHChVJ1HapteR8D4LLc2XD07C5juLPXJ98JraB0kf7yzEoIlXuFdJClfugDttW+5OtbmOKRbrOBK5gV5e2mSA4KpLL+NgdYByTp05JNAM808VurVZbkCBrWFFd0PafaXGT2ulshE0rggENqO2V61Fma5t72yEl280Ny88ZjaOFEVhG0sWnQmrOEYZLVcczW1vPbyW91IEjkADd8IxAIOAT7qpUvLCFVUvLcFJBMplead1lClQ6PKSF2JGAQNztvQGm4hYxzRtFOiyRtjUjDKNggjI8dwPlXnfEeAl3vrSG2ljXt1a1lVTHaRxTQQNdRCQEaYpWWVGCBsNJq0kja+ueeF/9uFj6uwX6DNVdxzfct7OhB6Lk/NifyqFNLyxHcrG63QxpfTDlkabsQq47UxjQW1agCMZGnO+aTmWzSVIw04t2jlSZJPuyysmobCQFdwxG4PWsPc8Ymf253PoGIH8q7VC1jwBJ8//ADVFzbLfWsciStM88yQmHtMZLKWDkkIqx6iVG4A6US82KfYiY/xED6DNY1dXgAPfvT6QserH4bUsLmibmGU9NCD0GT8ycfSpnB753fvNqGDnpgeRxWbitlG5+Z/3q24VKA2FOdt8UJc1iz04JqqUmp5JahSyEldCSoKvToehbEvXRUbVRQWJtFFIWqmIteWcaDSXMoQZJkbA9x6nyFemSXIHrXn3MVhNl+wCqrkljuXbJzg56D0oCmmnSEYj0u/45GAZdvwxg+Hr1NX9rOskaumMMOg8GGzD4HNYq44PL+JjVxynmItE3sv3lz4OBv8AMD6CgLtThlPkw/OubdO4B+6Sv8pK/wBKcnWuoRvJ/Hq+DqrfmTQEbdSGXYggg+RG4r0GwuRJGjj8Qz7j4j4HNYWRKtOBcWEKusmSudS43OfEfl9aA11FZm45r/ci+LNj6Af1qtuOZbhvZKp/CuT/AKs0BoebeDtd2c9sknYmZQhk069Klhr7uRnK6h18ar4+GGOF4rziDtkIFKGO1MXZ/wBkYsPvtkMzdMdM1mrq/lf25XI9WIX5Daq4uvv9wzQGy4XxGxsozFbl2BdpGP3kkjyOcu7yOe8xPiTXFxzsP/bhJ9XYD6AH86x2vyU/Hakwx8h8P1oC+uObrlvZ0J/CuT/qzVXdcUmf/iTOfTUQP5RtUTsCepJ+O1drAB4UAwWHqfh+tG/gPnUg4HUiuGmA6An6D60BwEbzx7hS/Z/Pf30dufID61w2o+J/L8qAd0KvXA99J9oTw39wptbSn47OgOftJ/Co+J/SukLnqce7apUdpUqO1oCLBB57+/erO2GK6jtalRW1C2HoZamRyUxFb1KjhqCw9G9PqaaSOnlFQp1RS0VSkt3qPI1OtTLCqYEaSosqVOZaZdKApLqyB8Kp7ixwcjYg5B8iOlax4qiT2+aAqmbUobz6+h8RS247x9UT/SWX9K67PSSp6N09/wD3/SlSIMuD4E/0P60A1NOg6sPhufkKiPdj8KsfoPrUw2wHhXDRgUBAaRz0AHzJpsxMerH4bflUp50HiD6Dc/SmmmPgp+O1AMC2FdCIUjFz5D3DP51ybYnrk+8/0oAZ1HiP61wZfIH47D606tp8PdTgtKAiGQ+YHuBP500UJ65Px2+Qq0Wz9KeSzoCnSA+73U6tpV0llT6WVAUiWdSI7KrtLKpCWdAUkdl6VKjsquUtKfW1qFKeOyqSlnVmsIpwR0KQEtaeWAVLCUoSoUYWOuwlPaKXTQDYWuwtdhaAKA5xRXeKKoHitNlakYrkrVMCKUptkqYVrgpQEJo6baKpxSuDHQFXcWIYYP8AvUC4tHTOkas+4AY8xWhMVcGKgMs1tKepx7h/U0yeF59rLe8mtW1vTTW1AZwWAHQUv2Or82tH2WgKEWldCzq8FrXYtaApFs6cWyq7W1pxbWgKZLOn0s6tlt6cEFAVaWlPJa1YCOuglC2IS29OCKpWijRULYjiOlEdSNNGmgGQlLop3TS6aAa00aadxRpoBvTRppzTRpoBvFLiu8UYoW5xiiu8UUJccoooqmIhpKKKAQ0hpKKAQ1yaKKA5NIaSigDFJiiigFArsCiigOhXYpKKA6oooqFFoFFFALRRRQBRRRQgUlFFChRRRQC0lFFABooooBaKKKA//9k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45" y="4315467"/>
            <a:ext cx="1740114" cy="130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91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How to apply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Register and create a profile on the OSAP website (anytime)</a:t>
            </a:r>
          </a:p>
          <a:p>
            <a:r>
              <a:rPr lang="en-CA" sz="2400" dirty="0"/>
              <a:t>You can create a link between your OUAC or OCAS application</a:t>
            </a:r>
          </a:p>
          <a:p>
            <a:r>
              <a:rPr lang="en-CA" sz="2400" dirty="0"/>
              <a:t>You will be notified when the 23-24 OSAP application is ready</a:t>
            </a:r>
          </a:p>
          <a:p>
            <a:r>
              <a:rPr lang="en-CA" sz="2400" dirty="0"/>
              <a:t>It usually launches in mid to late May</a:t>
            </a:r>
          </a:p>
          <a:p>
            <a:r>
              <a:rPr lang="en-CA" sz="2400" dirty="0"/>
              <a:t>You can submit an OSAP application for every school but when you decide where you’re attending, close the others</a:t>
            </a:r>
          </a:p>
          <a:p>
            <a:pPr marL="0" indent="0">
              <a:buNone/>
            </a:pPr>
            <a:r>
              <a:rPr lang="en-CA" sz="2400" dirty="0"/>
              <a:t> </a:t>
            </a:r>
          </a:p>
          <a:p>
            <a:r>
              <a:rPr lang="en-CA" sz="2400" dirty="0"/>
              <a:t>Apply early…have your estimate early!!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090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Sample of an OSAP Estimate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0C46C3-F597-4A5F-87EE-079045222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1587795"/>
            <a:ext cx="6572250" cy="4324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895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Parental Contribution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A518B2-2BD5-4A3C-A580-FACCD3698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527" y="1591742"/>
            <a:ext cx="6743700" cy="3162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FBD248-A461-4AED-A79A-FD20167D93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819"/>
          <a:stretch/>
        </p:blipFill>
        <p:spPr>
          <a:xfrm>
            <a:off x="1278527" y="4918847"/>
            <a:ext cx="6743700" cy="8375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3538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RESPs do not affect OSAP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562" y="1417637"/>
            <a:ext cx="85508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Speak to your advisor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What are the rules about withdrawing funds (amounts)?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Am I required to withdrawal in the first year or can I defer?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How do I best utilize this RESP?</a:t>
            </a:r>
          </a:p>
          <a:p>
            <a:pPr lvl="1"/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Things to consider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Proof of Enrollment from school will be required to access the RESP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Submit request early enough to meet tuition due dates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sz="2400" dirty="0"/>
              <a:t>OSAP no longer asks about RESP income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34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Income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24" y="1253360"/>
            <a:ext cx="7609376" cy="466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095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1B8B32-9E0A-4F30-BA01-551134B32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29" b="8494"/>
          <a:stretch/>
        </p:blipFill>
        <p:spPr>
          <a:xfrm>
            <a:off x="1450923" y="1008000"/>
            <a:ext cx="5855568" cy="46786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7D12C40-5863-44F4-8D56-55E33D50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Student Assets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408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PSE is a Partnership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79" y="1796373"/>
            <a:ext cx="3035683" cy="313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2248" y="2266872"/>
            <a:ext cx="923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Student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522154" y="3998451"/>
            <a:ext cx="1153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Institution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6020" y="2266872"/>
            <a:ext cx="1029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Parent(s)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0856" y="3998451"/>
            <a:ext cx="1367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Government</a:t>
            </a:r>
          </a:p>
        </p:txBody>
      </p:sp>
    </p:spTree>
    <p:extLst>
      <p:ext uri="{BB962C8B-B14F-4D97-AF65-F5344CB8AC3E}">
        <p14:creationId xmlns:p14="http://schemas.microsoft.com/office/powerpoint/2010/main" val="22938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Student Line of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Student line of credit vs. parent’s line of credit</a:t>
            </a:r>
          </a:p>
          <a:p>
            <a:r>
              <a:rPr lang="en-US" sz="2800" dirty="0"/>
              <a:t>Differences in amounts and interest rates when out of school</a:t>
            </a:r>
          </a:p>
          <a:p>
            <a:r>
              <a:rPr lang="en-US" sz="2800" dirty="0"/>
              <a:t>Can still apply for most needs based awards if student line of credit</a:t>
            </a:r>
          </a:p>
          <a:p>
            <a:r>
              <a:rPr lang="en-US" sz="2800" dirty="0"/>
              <a:t>Most banks offer Student Lines of Credit where interest only payments allowed until graduation</a:t>
            </a:r>
          </a:p>
          <a:p>
            <a:r>
              <a:rPr lang="en-US" sz="2800" b="1" dirty="0"/>
              <a:t>It’s a good back up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0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OSAP Appeals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660654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defRPr/>
            </a:pPr>
            <a:r>
              <a:rPr lang="en-CA" sz="2800" b="1" kern="0" dirty="0">
                <a:latin typeface="Georgia" pitchFamily="18" charset="0"/>
              </a:rPr>
              <a:t>	</a:t>
            </a:r>
            <a:r>
              <a:rPr lang="en-CA" sz="2800" b="1" kern="0" dirty="0"/>
              <a:t>Examples of Exceptional Circumstances</a:t>
            </a:r>
            <a:endParaRPr lang="en-CA" sz="1100" b="1" kern="0" dirty="0">
              <a:latin typeface="Georgia" pitchFamily="18" charset="0"/>
            </a:endParaRP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defRPr/>
            </a:pPr>
            <a:r>
              <a:rPr lang="en-CA" sz="2000" kern="0" dirty="0">
                <a:latin typeface="Georgia" pitchFamily="18" charset="0"/>
              </a:rPr>
              <a:t>	</a:t>
            </a: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 typeface="Arial" pitchFamily="34" charset="0"/>
              <a:buChar char="•"/>
              <a:defRPr/>
            </a:pPr>
            <a:r>
              <a:rPr lang="en-CA" sz="2800" kern="0" dirty="0"/>
              <a:t>Care of a dependent relative</a:t>
            </a: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 typeface="Arial" pitchFamily="34" charset="0"/>
              <a:buChar char="•"/>
              <a:defRPr/>
            </a:pPr>
            <a:r>
              <a:rPr lang="en-CA" sz="2800" kern="0" dirty="0"/>
              <a:t>Job loss, illness, death or retirement of a Parent</a:t>
            </a: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 typeface="Arial" pitchFamily="34" charset="0"/>
              <a:buChar char="•"/>
              <a:defRPr/>
            </a:pPr>
            <a:r>
              <a:rPr lang="en-CA" sz="2800" kern="0" dirty="0"/>
              <a:t>Legal Costs, Funeral Costs, Care of a Child with Disabilities</a:t>
            </a: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 typeface="Arial" pitchFamily="34" charset="0"/>
              <a:buChar char="•"/>
              <a:defRPr/>
            </a:pPr>
            <a:r>
              <a:rPr lang="en-CA" sz="2800" kern="0" dirty="0"/>
              <a:t>Local Travel Allowance/Commuting</a:t>
            </a: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 typeface="Arial" pitchFamily="34" charset="0"/>
              <a:buChar char="•"/>
              <a:defRPr/>
            </a:pPr>
            <a:r>
              <a:rPr lang="en-CA" sz="2800" kern="0" dirty="0"/>
              <a:t>Difficult Family Situations</a:t>
            </a: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defRPr/>
            </a:pPr>
            <a:endParaRPr lang="en-CA" sz="2000" kern="0" dirty="0">
              <a:latin typeface="Georgia" pitchFamily="18" charset="0"/>
            </a:endParaRP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Tx/>
              <a:buChar char="–"/>
              <a:defRPr/>
            </a:pPr>
            <a:endParaRPr lang="en-CA" sz="2000" kern="0" dirty="0">
              <a:latin typeface="Georgia" pitchFamily="18" charset="0"/>
            </a:endParaRP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Tx/>
              <a:buChar char="–"/>
              <a:defRPr/>
            </a:pPr>
            <a:endParaRPr lang="en-CA" sz="2000" kern="0" dirty="0">
              <a:latin typeface="Georgia" pitchFamily="18" charset="0"/>
            </a:endParaRP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Tx/>
              <a:buChar char="–"/>
              <a:defRPr/>
            </a:pPr>
            <a:endParaRPr lang="en-CA" b="1" kern="0" dirty="0">
              <a:latin typeface="Georgia" pitchFamily="18" charset="0"/>
            </a:endParaRP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Tx/>
              <a:buChar char="–"/>
              <a:defRPr/>
            </a:pPr>
            <a:endParaRPr lang="en-CA" sz="1600" b="1" kern="0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defRPr/>
            </a:pPr>
            <a:endParaRPr lang="en-CA" sz="2800" kern="0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defRPr/>
            </a:pPr>
            <a:endParaRPr lang="en-CA" sz="2800" kern="0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defRPr/>
            </a:pPr>
            <a:endParaRPr lang="en-CA" sz="2800" b="1" kern="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76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Important things to remember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741714"/>
            <a:ext cx="8229600" cy="404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defRPr/>
            </a:pPr>
            <a:endParaRPr lang="en-CA" sz="2800" kern="0" dirty="0"/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 typeface="Arial" panose="020B0604020202020204" pitchFamily="34" charset="0"/>
              <a:buChar char="•"/>
              <a:defRPr/>
            </a:pPr>
            <a:r>
              <a:rPr lang="en-CA" sz="2800" kern="0" dirty="0"/>
              <a:t>Post-secondary is a possibility for everyone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 typeface="Arial" panose="020B0604020202020204" pitchFamily="34" charset="0"/>
              <a:buChar char="•"/>
              <a:defRPr/>
            </a:pPr>
            <a:r>
              <a:rPr lang="en-CA" sz="2800" kern="0" dirty="0"/>
              <a:t>Everyone’s journey will be different</a:t>
            </a:r>
          </a:p>
          <a:p>
            <a:pPr marL="857250" lvl="1" indent="-4572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 typeface="Arial" panose="020B0604020202020204" pitchFamily="34" charset="0"/>
              <a:buChar char="•"/>
              <a:defRPr/>
            </a:pPr>
            <a:r>
              <a:rPr lang="en-CA" sz="2800" kern="0" dirty="0"/>
              <a:t>Student’s should book a financial aid appointment if they feel they do not have the funds to attend post-secondary</a:t>
            </a:r>
          </a:p>
          <a:p>
            <a:pPr marL="857250" lvl="1" indent="-4572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 typeface="Arial" panose="020B0604020202020204" pitchFamily="34" charset="0"/>
              <a:buChar char="•"/>
              <a:defRPr/>
            </a:pPr>
            <a:endParaRPr lang="en-CA" sz="2800" kern="0" dirty="0"/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Tx/>
              <a:buChar char="–"/>
              <a:defRPr/>
            </a:pPr>
            <a:endParaRPr lang="en-CA" sz="2000" kern="0" dirty="0">
              <a:latin typeface="Georgia" pitchFamily="18" charset="0"/>
            </a:endParaRPr>
          </a:p>
          <a:p>
            <a:pPr marL="400050" lvl="1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defRPr/>
            </a:pPr>
            <a:endParaRPr lang="en-CA" b="1" kern="0" dirty="0">
              <a:latin typeface="Georgia" pitchFamily="18" charset="0"/>
            </a:endParaRPr>
          </a:p>
          <a:p>
            <a:pPr marL="1009650" lvl="1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buFontTx/>
              <a:buChar char="–"/>
              <a:defRPr/>
            </a:pPr>
            <a:endParaRPr lang="en-CA" sz="1600" b="1" kern="0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defRPr/>
            </a:pPr>
            <a:endParaRPr lang="en-CA" sz="2800" kern="0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defRPr/>
            </a:pPr>
            <a:endParaRPr lang="en-CA" sz="2800" kern="0" dirty="0">
              <a:latin typeface="Georgia" pitchFamily="18" charset="0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00483A"/>
              </a:buClr>
              <a:defRPr/>
            </a:pPr>
            <a:endParaRPr lang="en-CA" sz="2800" b="1" kern="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68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s_ti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to start?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Research your costs</a:t>
            </a:r>
          </a:p>
          <a:p>
            <a:endParaRPr lang="en-US" sz="1400" b="1" dirty="0"/>
          </a:p>
          <a:p>
            <a:pPr lvl="1"/>
            <a:r>
              <a:rPr lang="en-US" dirty="0"/>
              <a:t>Tuition, Books, Supplies?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r>
              <a:rPr lang="en-US" dirty="0"/>
              <a:t>Living Arrangements?		</a:t>
            </a:r>
          </a:p>
          <a:p>
            <a:pPr lvl="2"/>
            <a:r>
              <a:rPr lang="en-US" dirty="0"/>
              <a:t>residence </a:t>
            </a:r>
          </a:p>
          <a:p>
            <a:pPr lvl="2"/>
            <a:r>
              <a:rPr lang="en-US" dirty="0"/>
              <a:t>an apartment</a:t>
            </a:r>
          </a:p>
          <a:p>
            <a:pPr lvl="2"/>
            <a:r>
              <a:rPr lang="en-US" dirty="0"/>
              <a:t>living at home</a:t>
            </a:r>
          </a:p>
          <a:p>
            <a:pPr lvl="2"/>
            <a:r>
              <a:rPr lang="en-US" dirty="0"/>
              <a:t>commuting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Importance of Making a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714"/>
            <a:ext cx="3302000" cy="3673249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Costs</a:t>
            </a:r>
          </a:p>
          <a:p>
            <a:pPr marL="0" indent="0">
              <a:buNone/>
            </a:pPr>
            <a:r>
              <a:rPr lang="en-CA" sz="2400" dirty="0"/>
              <a:t>Tuition\Fees	$8350</a:t>
            </a:r>
          </a:p>
          <a:p>
            <a:pPr marL="0" indent="0">
              <a:buNone/>
            </a:pPr>
            <a:r>
              <a:rPr lang="en-CA" sz="2400" dirty="0"/>
              <a:t>Books			$950</a:t>
            </a:r>
          </a:p>
          <a:p>
            <a:pPr marL="0" indent="0">
              <a:buNone/>
            </a:pPr>
            <a:r>
              <a:rPr lang="en-CA" sz="2400" dirty="0"/>
              <a:t>Residence		$6300</a:t>
            </a:r>
          </a:p>
          <a:p>
            <a:pPr marL="0" indent="0">
              <a:buNone/>
            </a:pPr>
            <a:r>
              <a:rPr lang="en-CA" sz="2400" dirty="0"/>
              <a:t>Meal Plan		$3900</a:t>
            </a:r>
          </a:p>
          <a:p>
            <a:pPr marL="0" indent="0">
              <a:buNone/>
            </a:pPr>
            <a:r>
              <a:rPr lang="en-CA" sz="2400" dirty="0"/>
              <a:t>Spending		</a:t>
            </a:r>
            <a:r>
              <a:rPr lang="en-CA" sz="2400" u="sng" dirty="0"/>
              <a:t>$1600</a:t>
            </a:r>
          </a:p>
          <a:p>
            <a:pPr marL="0" indent="0">
              <a:buNone/>
            </a:pPr>
            <a:r>
              <a:rPr lang="en-CA" sz="2400" dirty="0"/>
              <a:t>Total			</a:t>
            </a:r>
            <a:r>
              <a:rPr lang="en-CA" sz="2400" b="1" dirty="0"/>
              <a:t>$21,100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88115" y="1719942"/>
            <a:ext cx="3302000" cy="367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b="1" dirty="0"/>
              <a:t>Resources</a:t>
            </a:r>
          </a:p>
          <a:p>
            <a:pPr marL="0" indent="0">
              <a:buNone/>
            </a:pPr>
            <a:r>
              <a:rPr lang="en-CA" sz="2400" dirty="0"/>
              <a:t>OSAP			$8000</a:t>
            </a:r>
          </a:p>
          <a:p>
            <a:pPr marL="0" indent="0">
              <a:buNone/>
            </a:pPr>
            <a:r>
              <a:rPr lang="en-CA" sz="2400" dirty="0"/>
              <a:t>Savings			$3000</a:t>
            </a:r>
          </a:p>
          <a:p>
            <a:pPr marL="0" indent="0">
              <a:buFont typeface="Arial"/>
              <a:buNone/>
            </a:pPr>
            <a:r>
              <a:rPr lang="en-CA" sz="2400" dirty="0"/>
              <a:t>Parents		$4000</a:t>
            </a:r>
          </a:p>
          <a:p>
            <a:pPr marL="0" indent="0">
              <a:buFont typeface="Arial"/>
              <a:buNone/>
            </a:pPr>
            <a:r>
              <a:rPr lang="en-CA" sz="2400" dirty="0"/>
              <a:t>Scholarship	</a:t>
            </a:r>
            <a:r>
              <a:rPr lang="en-CA" sz="2400" u="sng" dirty="0"/>
              <a:t>$1000</a:t>
            </a:r>
            <a:r>
              <a:rPr lang="en-CA" sz="2400" dirty="0"/>
              <a:t>	</a:t>
            </a:r>
          </a:p>
          <a:p>
            <a:pPr marL="0" indent="0">
              <a:buFont typeface="Arial"/>
              <a:buNone/>
            </a:pPr>
            <a:r>
              <a:rPr lang="en-CA" sz="2400" dirty="0"/>
              <a:t>Total			</a:t>
            </a:r>
            <a:r>
              <a:rPr lang="en-CA" sz="2400" b="1" dirty="0"/>
              <a:t>$17,000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2278743"/>
            <a:ext cx="7532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728686" y="5254170"/>
            <a:ext cx="3222172" cy="676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b="1" dirty="0">
                <a:solidFill>
                  <a:srgbClr val="FF0000"/>
                </a:solidFill>
              </a:rPr>
              <a:t>Shortage = $4,100 </a:t>
            </a:r>
          </a:p>
          <a:p>
            <a:pPr marL="0" indent="0">
              <a:buFont typeface="Arial"/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4579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Minimize how much you borrow by: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2400" dirty="0"/>
              <a:t>Taking advantage of grants, bursaries and scholarships</a:t>
            </a:r>
          </a:p>
          <a:p>
            <a:r>
              <a:rPr lang="en-US" sz="2400" dirty="0"/>
              <a:t>Budgeting carefully for life as a student</a:t>
            </a:r>
          </a:p>
          <a:p>
            <a:r>
              <a:rPr lang="en-US" sz="2400" dirty="0"/>
              <a:t>Summer employment</a:t>
            </a:r>
          </a:p>
          <a:p>
            <a:r>
              <a:rPr lang="en-US" sz="2400" dirty="0"/>
              <a:t>Part time employment during school year</a:t>
            </a:r>
          </a:p>
          <a:p>
            <a:r>
              <a:rPr lang="en-US" sz="2400" dirty="0"/>
              <a:t>Paying down your debt while you’re in school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54" y="4605946"/>
            <a:ext cx="3449364" cy="136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68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100" dirty="0"/>
          </a:p>
          <a:p>
            <a:pPr marL="457200" lvl="1" indent="0">
              <a:buNone/>
            </a:pPr>
            <a:r>
              <a:rPr lang="en-US" dirty="0"/>
              <a:t>Paying for Post-Secondary Education</a:t>
            </a:r>
          </a:p>
          <a:p>
            <a:pPr marL="457200" lvl="1" indent="0">
              <a:buNone/>
            </a:pPr>
            <a:r>
              <a:rPr lang="en-US" dirty="0"/>
              <a:t>	-Budgeting for student life</a:t>
            </a:r>
          </a:p>
          <a:p>
            <a:pPr marL="457200" lvl="1" indent="0">
              <a:buNone/>
            </a:pPr>
            <a:r>
              <a:rPr lang="en-US" dirty="0"/>
              <a:t>	-Tips to save money while you’re in school</a:t>
            </a:r>
          </a:p>
          <a:p>
            <a:pPr marL="457200" lvl="1" indent="0">
              <a:buNone/>
            </a:pPr>
            <a:r>
              <a:rPr lang="en-US" dirty="0"/>
              <a:t>	-Shopping around for a line of credit</a:t>
            </a:r>
          </a:p>
          <a:p>
            <a:pPr marL="457200" lvl="1" indent="0">
              <a:buNone/>
            </a:pPr>
            <a:r>
              <a:rPr lang="en-US" dirty="0"/>
              <a:t>	-Ways to build your savings</a:t>
            </a:r>
          </a:p>
          <a:p>
            <a:pPr marL="457200" lvl="1" indent="0">
              <a:buNone/>
            </a:pPr>
            <a:r>
              <a:rPr lang="en-US" dirty="0"/>
              <a:t>	-Paying down student debt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/>
              <a:t> 				</a:t>
            </a:r>
            <a:r>
              <a:rPr lang="en-US" sz="3200" b="1" dirty="0">
                <a:solidFill>
                  <a:srgbClr val="FF0000"/>
                </a:solidFill>
              </a:rPr>
              <a:t>*Worth the read</a:t>
            </a:r>
          </a:p>
          <a:p>
            <a:pPr marL="457200" lvl="1" indent="0">
              <a:buNone/>
            </a:pPr>
            <a:r>
              <a:rPr lang="en-US" sz="1600" b="1" dirty="0">
                <a:solidFill>
                  <a:srgbClr val="FF0000"/>
                </a:solidFill>
              </a:rPr>
              <a:t>https://www.canada.ca/en/financial-consumer-agency/services/budget-student-life.html</a:t>
            </a:r>
          </a:p>
          <a:p>
            <a:pPr marL="457200" lvl="1" indent="0"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40" y="918190"/>
            <a:ext cx="4914900" cy="105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40" y="385982"/>
            <a:ext cx="49149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771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What are your resources?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80" y="2483067"/>
            <a:ext cx="2401778" cy="266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Student Contribution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23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The purpose of OSAP is to supplement, not replace your resources.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Students are expected to contribute $3,600 per school year to your education costs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sz="2800" dirty="0"/>
              <a:t>From employment during the summer</a:t>
            </a:r>
          </a:p>
          <a:p>
            <a:r>
              <a:rPr lang="en-CA" sz="2800" dirty="0"/>
              <a:t>From employment during the school year</a:t>
            </a:r>
          </a:p>
          <a:p>
            <a:r>
              <a:rPr lang="en-CA" sz="2800" dirty="0"/>
              <a:t>Existing savings</a:t>
            </a:r>
          </a:p>
          <a:p>
            <a:endParaRPr lang="en-CA" sz="2800" dirty="0"/>
          </a:p>
          <a:p>
            <a:r>
              <a:rPr lang="en-CA" sz="2000" dirty="0"/>
              <a:t>Waived for some students </a:t>
            </a:r>
          </a:p>
          <a:p>
            <a:pPr lvl="1"/>
            <a:r>
              <a:rPr lang="en-CA" sz="1600" dirty="0"/>
              <a:t>OW/ODSP Recipients, Crown Wards or Single Parents, Indigenous Students</a:t>
            </a:r>
          </a:p>
          <a:p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609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482" y="481914"/>
            <a:ext cx="803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Scholarships, Awards and Bursaries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19400" y="1415256"/>
            <a:ext cx="309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b="1" dirty="0">
                <a:latin typeface="+mn-lt"/>
              </a:rPr>
              <a:t>APPLY!  APPLY! APPLY!</a:t>
            </a:r>
            <a:endParaRPr lang="en-US" altLang="en-US" dirty="0">
              <a:latin typeface="+mn-lt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5482" y="2063579"/>
            <a:ext cx="8261426" cy="38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00965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buClr>
                <a:srgbClr val="00483A"/>
              </a:buClr>
              <a:buFont typeface="Arial" charset="0"/>
              <a:buChar char="•"/>
            </a:pPr>
            <a:r>
              <a:rPr lang="en-CA" altLang="en-US" sz="3200" dirty="0">
                <a:latin typeface="+mn-lt"/>
              </a:rPr>
              <a:t>Institution Awards </a:t>
            </a:r>
            <a:r>
              <a:rPr lang="en-CA" altLang="en-US" sz="2000" dirty="0">
                <a:latin typeface="+mn-lt"/>
              </a:rPr>
              <a:t>( College/University)</a:t>
            </a:r>
          </a:p>
          <a:p>
            <a:pPr lvl="1" eaLnBrk="1" hangingPunct="1">
              <a:lnSpc>
                <a:spcPct val="90000"/>
              </a:lnSpc>
              <a:buClr>
                <a:srgbClr val="00483A"/>
              </a:buClr>
              <a:buFont typeface="Arial" charset="0"/>
              <a:buChar char="•"/>
            </a:pPr>
            <a:endParaRPr lang="en-CA" altLang="en-US" sz="1000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buClr>
                <a:srgbClr val="00483A"/>
              </a:buClr>
              <a:buFont typeface="Arial" charset="0"/>
              <a:buChar char="•"/>
            </a:pPr>
            <a:r>
              <a:rPr lang="en-CA" altLang="en-US" sz="3200" dirty="0">
                <a:latin typeface="+mn-lt"/>
              </a:rPr>
              <a:t>Local School Board  </a:t>
            </a:r>
          </a:p>
          <a:p>
            <a:pPr lvl="1" eaLnBrk="1" hangingPunct="1">
              <a:lnSpc>
                <a:spcPct val="90000"/>
              </a:lnSpc>
              <a:buClr>
                <a:srgbClr val="00483A"/>
              </a:buClr>
              <a:buFont typeface="Arial" charset="0"/>
              <a:buChar char="•"/>
            </a:pPr>
            <a:endParaRPr lang="en-CA" altLang="en-US" sz="1000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buClr>
                <a:srgbClr val="00483A"/>
              </a:buClr>
              <a:buFont typeface="Arial" charset="0"/>
              <a:buChar char="•"/>
            </a:pPr>
            <a:r>
              <a:rPr lang="en-CA" altLang="en-US" sz="3200" dirty="0">
                <a:latin typeface="+mn-lt"/>
              </a:rPr>
              <a:t>Some Popular Websites</a:t>
            </a:r>
          </a:p>
          <a:p>
            <a:pPr lvl="1" eaLnBrk="1" hangingPunct="1">
              <a:lnSpc>
                <a:spcPct val="90000"/>
              </a:lnSpc>
              <a:buClr>
                <a:srgbClr val="00483A"/>
              </a:buClr>
            </a:pPr>
            <a:r>
              <a:rPr lang="en-CA" altLang="en-US" sz="2400" dirty="0">
                <a:latin typeface="Georgia" pitchFamily="18" charset="0"/>
              </a:rPr>
              <a:t>	</a:t>
            </a:r>
            <a:r>
              <a:rPr lang="en-CA" altLang="en-US" sz="2000" dirty="0">
                <a:latin typeface="Georgia" pitchFamily="18" charset="0"/>
              </a:rPr>
              <a:t>-</a:t>
            </a:r>
            <a:r>
              <a:rPr lang="en-CA" altLang="en-US" sz="2000" dirty="0">
                <a:latin typeface="+mn-lt"/>
              </a:rPr>
              <a:t>www.yconic.com</a:t>
            </a:r>
          </a:p>
          <a:p>
            <a:pPr lvl="1" eaLnBrk="1" hangingPunct="1">
              <a:lnSpc>
                <a:spcPct val="90000"/>
              </a:lnSpc>
              <a:buClr>
                <a:srgbClr val="00483A"/>
              </a:buClr>
            </a:pPr>
            <a:r>
              <a:rPr lang="en-CA" altLang="en-US" sz="2000" dirty="0">
                <a:latin typeface="+mn-lt"/>
              </a:rPr>
              <a:t>	-www.univcan.ca</a:t>
            </a:r>
          </a:p>
          <a:p>
            <a:pPr lvl="1" eaLnBrk="1" hangingPunct="1">
              <a:lnSpc>
                <a:spcPct val="90000"/>
              </a:lnSpc>
              <a:buClr>
                <a:srgbClr val="00483A"/>
              </a:buClr>
            </a:pPr>
            <a:r>
              <a:rPr lang="en-CA" altLang="en-US" sz="2000" dirty="0">
                <a:latin typeface="+mn-lt"/>
              </a:rPr>
              <a:t>	- www.scholarshipscanada.com</a:t>
            </a:r>
          </a:p>
          <a:p>
            <a:pPr lvl="1" eaLnBrk="1" hangingPunct="1">
              <a:lnSpc>
                <a:spcPct val="90000"/>
              </a:lnSpc>
              <a:buClr>
                <a:srgbClr val="00483A"/>
              </a:buClr>
            </a:pPr>
            <a:endParaRPr lang="en-CA" altLang="en-US" sz="2000" dirty="0">
              <a:latin typeface="+mn-lt"/>
            </a:endParaRPr>
          </a:p>
          <a:p>
            <a:pPr lvl="1" eaLnBrk="1" hangingPunct="1">
              <a:lnSpc>
                <a:spcPct val="90000"/>
              </a:lnSpc>
              <a:buClr>
                <a:srgbClr val="00483A"/>
              </a:buClr>
              <a:buFont typeface="Arial" panose="020B0604020202020204" pitchFamily="34" charset="0"/>
              <a:buChar char="•"/>
            </a:pPr>
            <a:r>
              <a:rPr lang="en-CA" altLang="en-US" sz="2400" dirty="0">
                <a:solidFill>
                  <a:srgbClr val="FF0000"/>
                </a:solidFill>
                <a:latin typeface="+mn-lt"/>
              </a:rPr>
              <a:t>Pay attention to early deadlines!! Apply even if you’re not sure where you’re attending</a:t>
            </a:r>
          </a:p>
          <a:p>
            <a:pPr lvl="1" eaLnBrk="1" hangingPunct="1">
              <a:lnSpc>
                <a:spcPct val="90000"/>
              </a:lnSpc>
              <a:buClr>
                <a:srgbClr val="00483A"/>
              </a:buClr>
            </a:pPr>
            <a:endParaRPr lang="en-CA" altLang="en-US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4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</TotalTime>
  <Words>824</Words>
  <Application>Microsoft Office PowerPoint</Application>
  <PresentationFormat>On-screen Show (4:3)</PresentationFormat>
  <Paragraphs>163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Georgia</vt:lpstr>
      <vt:lpstr>Office Theme</vt:lpstr>
      <vt:lpstr>PowerPoint Presentation</vt:lpstr>
      <vt:lpstr>Funding PSE is a Partnership</vt:lpstr>
      <vt:lpstr>Where to start?</vt:lpstr>
      <vt:lpstr>Importance of Making a Budget</vt:lpstr>
      <vt:lpstr>The Goal</vt:lpstr>
      <vt:lpstr>PowerPoint Presentation</vt:lpstr>
      <vt:lpstr>PowerPoint Presentation</vt:lpstr>
      <vt:lpstr>Student Contribution</vt:lpstr>
      <vt:lpstr>PowerPoint Presentation</vt:lpstr>
      <vt:lpstr>Parental Contribution</vt:lpstr>
      <vt:lpstr>PowerPoint Presentation</vt:lpstr>
      <vt:lpstr>How is OSAP Assessed?</vt:lpstr>
      <vt:lpstr>OSAP Deadlines </vt:lpstr>
      <vt:lpstr>How to apply</vt:lpstr>
      <vt:lpstr>Sample of an OSAP Estimate</vt:lpstr>
      <vt:lpstr>Parental Contribution</vt:lpstr>
      <vt:lpstr>RESPs do not affect OSAP </vt:lpstr>
      <vt:lpstr>Student Income</vt:lpstr>
      <vt:lpstr>Student Assets </vt:lpstr>
      <vt:lpstr>Student Line of Credit</vt:lpstr>
      <vt:lpstr>OSAP Appeals</vt:lpstr>
      <vt:lpstr>Important things to remember </vt:lpstr>
      <vt:lpstr>PowerPoint Presentation</vt:lpstr>
    </vt:vector>
  </TitlesOfParts>
  <Company>University of Western Ontario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Quin</dc:creator>
  <cp:lastModifiedBy>Carla Aitken</cp:lastModifiedBy>
  <cp:revision>101</cp:revision>
  <cp:lastPrinted>2018-10-17T19:46:52Z</cp:lastPrinted>
  <dcterms:created xsi:type="dcterms:W3CDTF">2012-05-24T19:03:36Z</dcterms:created>
  <dcterms:modified xsi:type="dcterms:W3CDTF">2022-10-12T23:24:30Z</dcterms:modified>
</cp:coreProperties>
</file>