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1" r:id="rId2"/>
  </p:sldMasterIdLst>
  <p:notesMasterIdLst>
    <p:notesMasterId r:id="rId24"/>
  </p:notesMasterIdLst>
  <p:sldIdLst>
    <p:sldId id="256" r:id="rId3"/>
    <p:sldId id="257" r:id="rId4"/>
    <p:sldId id="261" r:id="rId5"/>
    <p:sldId id="262" r:id="rId6"/>
    <p:sldId id="263" r:id="rId7"/>
    <p:sldId id="264" r:id="rId8"/>
    <p:sldId id="259" r:id="rId9"/>
    <p:sldId id="265" r:id="rId10"/>
    <p:sldId id="298" r:id="rId11"/>
    <p:sldId id="270" r:id="rId12"/>
    <p:sldId id="269" r:id="rId13"/>
    <p:sldId id="271" r:id="rId14"/>
    <p:sldId id="276" r:id="rId15"/>
    <p:sldId id="299" r:id="rId16"/>
    <p:sldId id="275" r:id="rId17"/>
    <p:sldId id="268" r:id="rId18"/>
    <p:sldId id="272" r:id="rId19"/>
    <p:sldId id="266" r:id="rId20"/>
    <p:sldId id="273" r:id="rId21"/>
    <p:sldId id="274" r:id="rId22"/>
    <p:sldId id="260" r:id="rId2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56D"/>
    <a:srgbClr val="FF2549"/>
    <a:srgbClr val="003635"/>
    <a:srgbClr val="005856"/>
    <a:srgbClr val="9EFF29"/>
    <a:srgbClr val="007033"/>
    <a:srgbClr val="5EEC3C"/>
    <a:srgbClr val="F1C88B"/>
    <a:srgbClr val="FE9202"/>
    <a:srgbClr val="1D3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103925-87A5-4205-AFCD-38B4B85FF871}" type="slidenum">
              <a:rPr lang="en-US"/>
              <a:pPr/>
              <a:t>10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Char char="•"/>
            </a:pPr>
            <a:endParaRPr lang="en-US"/>
          </a:p>
          <a:p>
            <a:pPr>
              <a:spcBef>
                <a:spcPct val="0"/>
              </a:spcBef>
              <a:buFontTx/>
              <a:buChar char="•"/>
            </a:pPr>
            <a:r>
              <a:rPr lang="en-US"/>
              <a:t>students, in consultation with teachers, guidance counsellors, teacher advisors and parents/guardians should make careful and thoughtful choices for secondary school</a:t>
            </a:r>
          </a:p>
          <a:p>
            <a:pPr>
              <a:spcBef>
                <a:spcPct val="0"/>
              </a:spcBef>
              <a:buFontTx/>
              <a:buChar char="•"/>
            </a:pPr>
            <a:endParaRPr lang="en-US"/>
          </a:p>
          <a:p>
            <a:pPr>
              <a:spcBef>
                <a:spcPct val="0"/>
              </a:spcBef>
              <a:buFontTx/>
              <a:buChar char="•"/>
            </a:pPr>
            <a:r>
              <a:rPr lang="en-US"/>
              <a:t>consideration  should include past achievement, interests, strengths, and career interests</a:t>
            </a:r>
          </a:p>
          <a:p>
            <a:pPr>
              <a:spcBef>
                <a:spcPct val="0"/>
              </a:spcBef>
              <a:buFontTx/>
              <a:buChar char="•"/>
            </a:pPr>
            <a:endParaRPr lang="en-US"/>
          </a:p>
          <a:p>
            <a:pPr>
              <a:spcBef>
                <a:spcPct val="0"/>
              </a:spcBef>
              <a:buFontTx/>
              <a:buChar char="•"/>
            </a:pPr>
            <a:r>
              <a:rPr lang="en-US"/>
              <a:t>parents/guardians and students should be encouraged to attend information nights are both grade 8 school and secondary schools as part of their research and decision making</a:t>
            </a:r>
          </a:p>
          <a:p>
            <a:pPr>
              <a:spcBef>
                <a:spcPct val="0"/>
              </a:spcBef>
              <a:buFontTx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79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3838" y="553075"/>
            <a:ext cx="7989723" cy="855398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093" y="1415854"/>
            <a:ext cx="7975483" cy="685791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2210" name="Group 2"/>
          <p:cNvGrpSpPr>
            <a:grpSpLocks/>
          </p:cNvGrpSpPr>
          <p:nvPr/>
        </p:nvGrpSpPr>
        <p:grpSpPr bwMode="auto">
          <a:xfrm>
            <a:off x="0" y="0"/>
            <a:ext cx="8478838" cy="4630341"/>
            <a:chOff x="0" y="0"/>
            <a:chExt cx="5341" cy="3889"/>
          </a:xfrm>
        </p:grpSpPr>
        <p:sp>
          <p:nvSpPr>
            <p:cNvPr id="222211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222212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222213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222214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22221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57250"/>
            <a:ext cx="77724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221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114550"/>
            <a:ext cx="6400800" cy="1314450"/>
          </a:xfrm>
          <a:ln w="9525">
            <a:headEnd/>
            <a:tailEnd/>
          </a:ln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2217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22221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222219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00F4D2-DE34-4C27-96D0-F68F68716F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27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C5431-FC13-42F7-A591-0B15D3225D3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899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436B2-F1AA-4926-BBC0-DC7657A4047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888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31106"/>
            <a:ext cx="3810000" cy="33408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31106"/>
            <a:ext cx="3810000" cy="33408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92B7C-DAAB-4722-8EBA-C1D0FA73D87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3852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19A18-74A7-46DC-92FB-2A5174E6A2C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8421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3573A-4165-4F21-9780-0F2D779ACCE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2990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30080-338A-4090-9D1E-6D58AB1A6BC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994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035496"/>
            <a:ext cx="8246070" cy="763526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821426"/>
            <a:ext cx="8246070" cy="3040896"/>
          </a:xfrm>
        </p:spPr>
        <p:txBody>
          <a:bodyPr/>
          <a:lstStyle>
            <a:lvl1pPr algn="ctr">
              <a:defRPr sz="2800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98461-8322-431C-8F8B-0497408DC22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666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B7534-E190-4538-B36C-2B12CCF25CB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460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5A9C7-2BED-4CBB-9873-E6F333DB462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8014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71450"/>
            <a:ext cx="1943100" cy="4400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71450"/>
            <a:ext cx="5676900" cy="4400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08E85-BA79-491E-815C-09807DD28B7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35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320" y="310672"/>
            <a:ext cx="6284320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320" y="1074197"/>
            <a:ext cx="6284320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317" y="1171296"/>
            <a:ext cx="8093365" cy="763525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928357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400754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928357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400754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1186" name="Group 2"/>
          <p:cNvGrpSpPr>
            <a:grpSpLocks/>
          </p:cNvGrpSpPr>
          <p:nvPr/>
        </p:nvGrpSpPr>
        <p:grpSpPr bwMode="auto">
          <a:xfrm>
            <a:off x="0" y="0"/>
            <a:ext cx="8478838" cy="4630341"/>
            <a:chOff x="0" y="0"/>
            <a:chExt cx="5341" cy="3889"/>
          </a:xfrm>
        </p:grpSpPr>
        <p:sp>
          <p:nvSpPr>
            <p:cNvPr id="221187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221188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221189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221190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2211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145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2119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 fontAlgn="base"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119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 fontAlgn="base"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119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 fontAlgn="base">
              <a:spcAft>
                <a:spcPct val="0"/>
              </a:spcAft>
            </a:pPr>
            <a:fld id="{A071BE7A-3006-474C-A3A7-FAA24DC8E932}" type="slidenum">
              <a:rPr lang="en-US">
                <a:solidFill>
                  <a:srgbClr val="FFFFFF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2119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31106"/>
            <a:ext cx="7772400" cy="334089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73626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3728" y="412955"/>
            <a:ext cx="8203575" cy="1179870"/>
          </a:xfrm>
        </p:spPr>
        <p:txBody>
          <a:bodyPr>
            <a:normAutofit/>
          </a:bodyPr>
          <a:lstStyle/>
          <a:p>
            <a:r>
              <a:rPr lang="en-US" dirty="0"/>
              <a:t>2020 Registration Info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104" y="1392473"/>
            <a:ext cx="8188953" cy="763525"/>
          </a:xfrm>
        </p:spPr>
        <p:txBody>
          <a:bodyPr/>
          <a:lstStyle/>
          <a:p>
            <a:r>
              <a:rPr lang="en-US" dirty="0"/>
              <a:t>Getting from HERE to THERE! 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85750"/>
            <a:ext cx="7391400" cy="742950"/>
          </a:xfrm>
        </p:spPr>
        <p:txBody>
          <a:bodyPr/>
          <a:lstStyle/>
          <a:p>
            <a:r>
              <a:rPr lang="en-CA" b="1" dirty="0"/>
              <a:t>ELECTIVE CHOICES</a:t>
            </a:r>
            <a:endParaRPr lang="en-US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971550"/>
            <a:ext cx="3581400" cy="3657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Music Vocal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Music Instrumental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Visual Art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Drama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272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971550"/>
            <a:ext cx="4267200" cy="33147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French (D or P or Ext)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Intro to Business(.5 credit)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Information Technology(.5 credit)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Computer Studies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Learning Strategies</a:t>
            </a:r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5486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536" y="306795"/>
            <a:ext cx="7772400" cy="1021556"/>
          </a:xfrm>
        </p:spPr>
        <p:txBody>
          <a:bodyPr/>
          <a:lstStyle/>
          <a:p>
            <a:pPr algn="ctr"/>
            <a:r>
              <a:rPr lang="en-CA" sz="4400" dirty="0"/>
              <a:t>ELECTIVE CHOICES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679945" y="1190846"/>
            <a:ext cx="5433236" cy="250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Health and Physical Education – Co-ed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Personal Fitness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Hockey (gr. 9 or 11)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Volleyball Focus Class</a:t>
            </a:r>
          </a:p>
        </p:txBody>
      </p:sp>
    </p:spTree>
    <p:extLst>
      <p:ext uri="{BB962C8B-B14F-4D97-AF65-F5344CB8AC3E}">
        <p14:creationId xmlns:p14="http://schemas.microsoft.com/office/powerpoint/2010/main" val="4057633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50" y="171450"/>
            <a:ext cx="7772400" cy="914400"/>
          </a:xfrm>
        </p:spPr>
        <p:txBody>
          <a:bodyPr/>
          <a:lstStyle/>
          <a:p>
            <a:r>
              <a:rPr lang="en-CA" b="1" dirty="0"/>
              <a:t>ELECTIVE CHOICES</a:t>
            </a:r>
            <a:endParaRPr lang="en-US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31106"/>
            <a:ext cx="3810000" cy="3340894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Communications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Computer Technology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Construction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Hairstyling and Aesthetics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31106"/>
            <a:ext cx="3996070" cy="3298363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Hospitality and Tourism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Tech Design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Transportation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 grade 11 science or elective?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564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7D16E-582B-47FD-A829-DBDB652BE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Alternate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B7315-5837-4EC5-87E7-87985FB90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year, we are asking students to make an ALTERNATE (elective) CHOICE</a:t>
            </a:r>
          </a:p>
          <a:p>
            <a:r>
              <a:rPr lang="en-US" dirty="0"/>
              <a:t>Choose a BACKUP Option that you would be happy with</a:t>
            </a:r>
          </a:p>
        </p:txBody>
      </p:sp>
    </p:spTree>
    <p:extLst>
      <p:ext uri="{BB962C8B-B14F-4D97-AF65-F5344CB8AC3E}">
        <p14:creationId xmlns:p14="http://schemas.microsoft.com/office/powerpoint/2010/main" val="1597944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7D16E-582B-47FD-A829-DBDB652BE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B7315-5837-4EC5-87E7-87985FB90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Board is offering CHV2O (Civics) and GLC2O (Careers) online</a:t>
            </a:r>
          </a:p>
          <a:p>
            <a:r>
              <a:rPr lang="en-US" dirty="0"/>
              <a:t>Make sure to select the SS version: GLC2OSS</a:t>
            </a:r>
          </a:p>
        </p:txBody>
      </p:sp>
    </p:spTree>
    <p:extLst>
      <p:ext uri="{BB962C8B-B14F-4D97-AF65-F5344CB8AC3E}">
        <p14:creationId xmlns:p14="http://schemas.microsoft.com/office/powerpoint/2010/main" val="2746443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536" y="306795"/>
            <a:ext cx="7772400" cy="1021556"/>
          </a:xfrm>
        </p:spPr>
        <p:txBody>
          <a:bodyPr/>
          <a:lstStyle/>
          <a:p>
            <a:pPr algn="ctr"/>
            <a:r>
              <a:rPr lang="en-CA" sz="4400" dirty="0"/>
              <a:t>FRENCH CERTIFICATE</a:t>
            </a:r>
          </a:p>
        </p:txBody>
      </p:sp>
      <p:sp>
        <p:nvSpPr>
          <p:cNvPr id="5" name="Rectangle 4"/>
          <p:cNvSpPr/>
          <p:nvPr/>
        </p:nvSpPr>
        <p:spPr>
          <a:xfrm>
            <a:off x="1679945" y="1190846"/>
            <a:ext cx="5433236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Reminder to select FEF2D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Select Geography CHC2DF (French instruction)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Also offering World Religions HRT3MF (French Instruction)</a:t>
            </a:r>
          </a:p>
        </p:txBody>
      </p:sp>
    </p:spTree>
    <p:extLst>
      <p:ext uri="{BB962C8B-B14F-4D97-AF65-F5344CB8AC3E}">
        <p14:creationId xmlns:p14="http://schemas.microsoft.com/office/powerpoint/2010/main" val="3925040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536" y="306795"/>
            <a:ext cx="7772400" cy="1021556"/>
          </a:xfrm>
        </p:spPr>
        <p:txBody>
          <a:bodyPr/>
          <a:lstStyle/>
          <a:p>
            <a:pPr algn="ctr"/>
            <a:r>
              <a:rPr lang="en-CA" dirty="0"/>
              <a:t>Changing levels</a:t>
            </a:r>
          </a:p>
        </p:txBody>
      </p:sp>
      <p:sp>
        <p:nvSpPr>
          <p:cNvPr id="6" name="Rectangle 5"/>
          <p:cNvSpPr/>
          <p:nvPr/>
        </p:nvSpPr>
        <p:spPr>
          <a:xfrm>
            <a:off x="1127050" y="1412580"/>
            <a:ext cx="6730409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Students will be able to move from APPLIED courses in grade 9 to ACADEMIC courses in grade 10  </a:t>
            </a:r>
            <a:r>
              <a:rPr lang="en-US" sz="2800" b="1" i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except for math!</a:t>
            </a:r>
            <a:r>
              <a:rPr lang="en-US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Students will be able to move from ACADEMIC courses in grade 9 to APPLIED courses  in grade 10.</a:t>
            </a:r>
          </a:p>
        </p:txBody>
      </p:sp>
    </p:spTree>
    <p:extLst>
      <p:ext uri="{BB962C8B-B14F-4D97-AF65-F5344CB8AC3E}">
        <p14:creationId xmlns:p14="http://schemas.microsoft.com/office/powerpoint/2010/main" val="1915304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PLAN AHEAD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dirty="0"/>
              <a:t>Some grade 10 courses will be prerequisites for specific grade 11 courses</a:t>
            </a:r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Example:	SBI3U needs SNC2D</a:t>
            </a:r>
          </a:p>
          <a:p>
            <a:pPr>
              <a:buFontTx/>
              <a:buNone/>
            </a:pPr>
            <a:r>
              <a:rPr lang="en-US" dirty="0"/>
              <a:t>			AWQ30 needs AVI101/201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3871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To Choose??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320" y="1074197"/>
            <a:ext cx="6284320" cy="39337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Evaluate your success and effort in the Grade 9 program</a:t>
            </a:r>
          </a:p>
          <a:p>
            <a:pPr>
              <a:lnSpc>
                <a:spcPct val="90000"/>
              </a:lnSpc>
            </a:pPr>
            <a:r>
              <a:rPr lang="en-US" dirty="0"/>
              <a:t>A mark of 70% is recommended for continued work at the academic level as well as good work habits and organizational skills</a:t>
            </a:r>
          </a:p>
          <a:p>
            <a:r>
              <a:rPr lang="en-US" dirty="0"/>
              <a:t>Begin researching various destinations to find out what education is required to achieve your goal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49076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To Choose??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320" y="1074197"/>
            <a:ext cx="6284320" cy="3933738"/>
          </a:xfrm>
        </p:spPr>
        <p:txBody>
          <a:bodyPr>
            <a:normAutofit/>
          </a:bodyPr>
          <a:lstStyle/>
          <a:p>
            <a:r>
              <a:rPr lang="en-US" dirty="0"/>
              <a:t>Look carefully at course descriptions on </a:t>
            </a:r>
            <a:r>
              <a:rPr lang="en-US" dirty="0" err="1"/>
              <a:t>MyBlueprint</a:t>
            </a:r>
            <a:r>
              <a:rPr lang="en-US" dirty="0"/>
              <a:t> and explore all possible choices. Note prerequisites</a:t>
            </a:r>
          </a:p>
          <a:p>
            <a:r>
              <a:rPr lang="en-US" dirty="0"/>
              <a:t>Explore new skills and interests</a:t>
            </a:r>
          </a:p>
          <a:p>
            <a:r>
              <a:rPr lang="en-US" dirty="0"/>
              <a:t>Talk to parents &amp; teachers &amp; friends.</a:t>
            </a:r>
          </a:p>
          <a:p>
            <a:r>
              <a:rPr lang="en-US" dirty="0"/>
              <a:t>Research – jobs, enrichment opportunities, school and programs</a:t>
            </a:r>
          </a:p>
        </p:txBody>
      </p:sp>
    </p:spTree>
    <p:extLst>
      <p:ext uri="{BB962C8B-B14F-4D97-AF65-F5344CB8AC3E}">
        <p14:creationId xmlns:p14="http://schemas.microsoft.com/office/powerpoint/2010/main" val="1891092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Diploma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7930" y="2256503"/>
            <a:ext cx="8246070" cy="2448232"/>
          </a:xfrm>
        </p:spPr>
        <p:txBody>
          <a:bodyPr/>
          <a:lstStyle/>
          <a:p>
            <a:r>
              <a:rPr lang="en-CA" dirty="0"/>
              <a:t>4 credits in English (one credit per grade) </a:t>
            </a:r>
          </a:p>
          <a:p>
            <a:r>
              <a:rPr lang="en-CA" dirty="0"/>
              <a:t>3 credits in math (at least 1 credit in Grade 11 or 12)</a:t>
            </a:r>
          </a:p>
          <a:p>
            <a:r>
              <a:rPr lang="en-CA" dirty="0"/>
              <a:t>2 credits in science</a:t>
            </a:r>
          </a:p>
          <a:p>
            <a:r>
              <a:rPr lang="en-CA" dirty="0"/>
              <a:t>1 credit in French</a:t>
            </a:r>
          </a:p>
          <a:p>
            <a:pPr marL="0" indent="0">
              <a:buNone/>
            </a:pPr>
            <a:endParaRPr lang="en-CA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6098100"/>
              </p:ext>
            </p:extLst>
          </p:nvPr>
        </p:nvGraphicFramePr>
        <p:xfrm>
          <a:off x="7781003" y="3476803"/>
          <a:ext cx="1082777" cy="1293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Clip" r:id="rId3" imgW="3192120" imgH="3749400" progId="">
                  <p:embed/>
                </p:oleObj>
              </mc:Choice>
              <mc:Fallback>
                <p:oleObj name="Clip" r:id="rId3" imgW="3192120" imgH="37494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1003" y="3476803"/>
                        <a:ext cx="1082777" cy="12938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31393" y="3532239"/>
            <a:ext cx="9733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Ontario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Secondary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School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Diploma</a:t>
            </a:r>
            <a:endParaRPr lang="en-US" sz="1200" b="1" dirty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/>
              <a:t>REMEMBER…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3200" dirty="0"/>
              <a:t>Course Request Sign-Off Form and $55 due Tues. Feb. 18th</a:t>
            </a:r>
          </a:p>
          <a:p>
            <a:pPr algn="l"/>
            <a:r>
              <a:rPr lang="en-CA" sz="3200" dirty="0"/>
              <a:t>A parent signature is required.  </a:t>
            </a:r>
          </a:p>
          <a:p>
            <a:pPr algn="l"/>
            <a:r>
              <a:rPr lang="en-CA" sz="3200" dirty="0"/>
              <a:t>Once you hit SUBMIT, courses are locked in!</a:t>
            </a:r>
          </a:p>
          <a:p>
            <a:pPr algn="l"/>
            <a:r>
              <a:rPr lang="en-CA" dirty="0"/>
              <a:t>Collection will be in period ONE.</a:t>
            </a:r>
          </a:p>
        </p:txBody>
      </p:sp>
    </p:spTree>
    <p:extLst>
      <p:ext uri="{BB962C8B-B14F-4D97-AF65-F5344CB8AC3E}">
        <p14:creationId xmlns:p14="http://schemas.microsoft.com/office/powerpoint/2010/main" val="1390596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Diploma Requirements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1 credit in Canadian history</a:t>
            </a:r>
          </a:p>
          <a:p>
            <a:r>
              <a:rPr lang="en-CA" dirty="0"/>
              <a:t>1 credit in Canadian geography</a:t>
            </a:r>
          </a:p>
          <a:p>
            <a:r>
              <a:rPr lang="en-CA" dirty="0"/>
              <a:t>1 credit in the arts</a:t>
            </a:r>
          </a:p>
          <a:p>
            <a:r>
              <a:rPr lang="en-CA" dirty="0"/>
              <a:t>1 credit in health and physical education</a:t>
            </a:r>
          </a:p>
          <a:p>
            <a:r>
              <a:rPr lang="en-CA" dirty="0"/>
              <a:t>.5 credit in civics</a:t>
            </a:r>
          </a:p>
          <a:p>
            <a:r>
              <a:rPr lang="en-CA" dirty="0"/>
              <a:t>.5 credit in career studies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2550780"/>
              </p:ext>
            </p:extLst>
          </p:nvPr>
        </p:nvGraphicFramePr>
        <p:xfrm>
          <a:off x="7780338" y="3476625"/>
          <a:ext cx="1082675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Clip" r:id="rId3" imgW="3192463" imgH="3749675" progId="">
                  <p:embed/>
                </p:oleObj>
              </mc:Choice>
              <mc:Fallback>
                <p:oleObj name="Clip" r:id="rId3" imgW="3192463" imgH="3749675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0338" y="3476625"/>
                        <a:ext cx="1082675" cy="1293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831393" y="3591232"/>
            <a:ext cx="9733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Ontario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Secondary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School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Diploma</a:t>
            </a:r>
            <a:endParaRPr lang="en-US" sz="1200" b="1" dirty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702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Diploma Requirements – Group </a:t>
            </a:r>
            <a:r>
              <a:rPr lang="en-US" dirty="0">
                <a:solidFill>
                  <a:srgbClr val="FFFF00"/>
                </a:solidFill>
              </a:rPr>
              <a:t>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>
                <a:solidFill>
                  <a:srgbClr val="FFFF00"/>
                </a:solidFill>
              </a:rPr>
              <a:t>1</a:t>
            </a:r>
            <a:r>
              <a:rPr lang="en-CA" dirty="0"/>
              <a:t> additional credit in:</a:t>
            </a:r>
          </a:p>
          <a:p>
            <a:r>
              <a:rPr lang="en-CA" dirty="0"/>
              <a:t>ESL </a:t>
            </a:r>
            <a:r>
              <a:rPr lang="en-CA" dirty="0">
                <a:solidFill>
                  <a:srgbClr val="FFFF00"/>
                </a:solidFill>
              </a:rPr>
              <a:t>or</a:t>
            </a:r>
            <a:r>
              <a:rPr lang="en-CA" dirty="0"/>
              <a:t> FSL </a:t>
            </a:r>
            <a:r>
              <a:rPr lang="en-CA" dirty="0">
                <a:solidFill>
                  <a:srgbClr val="FFFF00"/>
                </a:solidFill>
              </a:rPr>
              <a:t>or</a:t>
            </a:r>
            <a:r>
              <a:rPr lang="en-CA" dirty="0"/>
              <a:t> Native or </a:t>
            </a:r>
          </a:p>
          <a:p>
            <a:pPr marL="0" indent="0">
              <a:buNone/>
            </a:pPr>
            <a:r>
              <a:rPr lang="en-CA" dirty="0"/>
              <a:t>Classical </a:t>
            </a:r>
            <a:r>
              <a:rPr lang="en-CA" dirty="0">
                <a:solidFill>
                  <a:srgbClr val="FFFF00"/>
                </a:solidFill>
              </a:rPr>
              <a:t>or</a:t>
            </a:r>
            <a:r>
              <a:rPr lang="en-CA" dirty="0"/>
              <a:t> International Language</a:t>
            </a:r>
          </a:p>
          <a:p>
            <a:r>
              <a:rPr lang="en-CA" dirty="0">
                <a:solidFill>
                  <a:srgbClr val="FFFF00"/>
                </a:solidFill>
              </a:rPr>
              <a:t>or</a:t>
            </a:r>
            <a:r>
              <a:rPr lang="en-CA" dirty="0"/>
              <a:t> Social sciences and the humanities, </a:t>
            </a:r>
          </a:p>
          <a:p>
            <a:r>
              <a:rPr lang="en-CA" dirty="0">
                <a:solidFill>
                  <a:srgbClr val="FFFF00"/>
                </a:solidFill>
              </a:rPr>
              <a:t>or</a:t>
            </a:r>
            <a:r>
              <a:rPr lang="en-CA" dirty="0"/>
              <a:t> Canadian and world studies, </a:t>
            </a:r>
          </a:p>
          <a:p>
            <a:r>
              <a:rPr lang="en-CA" dirty="0">
                <a:solidFill>
                  <a:srgbClr val="FFFF00"/>
                </a:solidFill>
              </a:rPr>
              <a:t>or</a:t>
            </a:r>
            <a:r>
              <a:rPr lang="en-CA" dirty="0"/>
              <a:t> Guidance and career education, </a:t>
            </a:r>
          </a:p>
          <a:p>
            <a:r>
              <a:rPr lang="en-CA" dirty="0">
                <a:solidFill>
                  <a:srgbClr val="FFFF00"/>
                </a:solidFill>
              </a:rPr>
              <a:t>or</a:t>
            </a:r>
            <a:r>
              <a:rPr lang="en-CA" dirty="0"/>
              <a:t> Cooperative education</a:t>
            </a:r>
          </a:p>
          <a:p>
            <a:pPr marL="0" indent="0">
              <a:buNone/>
            </a:pPr>
            <a:endParaRPr lang="en-CA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65" y="3389056"/>
            <a:ext cx="10858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831393" y="3532239"/>
            <a:ext cx="9733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Ontario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Secondary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School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Diploma</a:t>
            </a:r>
            <a:endParaRPr lang="en-US" sz="1200" b="1" dirty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962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Diploma Requirements – Group </a:t>
            </a:r>
            <a:r>
              <a:rPr lang="en-US" dirty="0">
                <a:solidFill>
                  <a:srgbClr val="FFFF00"/>
                </a:solidFill>
              </a:rPr>
              <a:t>TWO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65" y="3389056"/>
            <a:ext cx="10858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>
                <a:solidFill>
                  <a:srgbClr val="FFFF00"/>
                </a:solidFill>
              </a:rPr>
              <a:t>1</a:t>
            </a:r>
            <a:r>
              <a:rPr lang="en-CA" dirty="0"/>
              <a:t> additional credit in:</a:t>
            </a:r>
          </a:p>
          <a:p>
            <a:r>
              <a:rPr lang="en-CA" dirty="0"/>
              <a:t>Health and Phys Ed.</a:t>
            </a:r>
          </a:p>
          <a:p>
            <a:r>
              <a:rPr lang="en-CA" dirty="0">
                <a:solidFill>
                  <a:srgbClr val="FFFF00"/>
                </a:solidFill>
              </a:rPr>
              <a:t>or</a:t>
            </a:r>
            <a:r>
              <a:rPr lang="en-CA" dirty="0"/>
              <a:t> the Arts,   </a:t>
            </a:r>
          </a:p>
          <a:p>
            <a:r>
              <a:rPr lang="en-CA" dirty="0">
                <a:solidFill>
                  <a:srgbClr val="FFFF00"/>
                </a:solidFill>
              </a:rPr>
              <a:t>or</a:t>
            </a:r>
            <a:r>
              <a:rPr lang="en-CA" dirty="0"/>
              <a:t> Business studies,</a:t>
            </a:r>
          </a:p>
          <a:p>
            <a:r>
              <a:rPr lang="en-CA" dirty="0">
                <a:solidFill>
                  <a:srgbClr val="FFFF00"/>
                </a:solidFill>
              </a:rPr>
              <a:t>or</a:t>
            </a:r>
            <a:r>
              <a:rPr lang="en-CA" dirty="0"/>
              <a:t> French as a Second Language,</a:t>
            </a:r>
          </a:p>
          <a:p>
            <a:r>
              <a:rPr lang="en-CA" dirty="0"/>
              <a:t> </a:t>
            </a:r>
            <a:r>
              <a:rPr lang="en-CA" dirty="0">
                <a:solidFill>
                  <a:srgbClr val="FFFF00"/>
                </a:solidFill>
              </a:rPr>
              <a:t>or</a:t>
            </a:r>
            <a:r>
              <a:rPr lang="en-CA" dirty="0"/>
              <a:t> Cooperative education</a:t>
            </a:r>
          </a:p>
          <a:p>
            <a:pPr marL="0" indent="0">
              <a:buNone/>
            </a:pPr>
            <a:endParaRPr lang="en-CA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831393" y="3591232"/>
            <a:ext cx="9733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Ontario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Secondary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School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Diploma</a:t>
            </a:r>
            <a:endParaRPr lang="en-US" sz="1200" b="1" dirty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014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Diploma Requirements – Group </a:t>
            </a:r>
            <a:r>
              <a:rPr lang="en-US" dirty="0">
                <a:solidFill>
                  <a:srgbClr val="FFFF00"/>
                </a:solidFill>
              </a:rPr>
              <a:t>THREE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>
                <a:solidFill>
                  <a:srgbClr val="FFFF00"/>
                </a:solidFill>
              </a:rPr>
              <a:t>1</a:t>
            </a:r>
            <a:r>
              <a:rPr lang="en-CA" dirty="0"/>
              <a:t> additional credit in:</a:t>
            </a:r>
          </a:p>
          <a:p>
            <a:r>
              <a:rPr lang="en-CA" dirty="0"/>
              <a:t>Science ( grade 11 or 12), </a:t>
            </a:r>
          </a:p>
          <a:p>
            <a:r>
              <a:rPr lang="en-CA" dirty="0">
                <a:solidFill>
                  <a:srgbClr val="FFFF00"/>
                </a:solidFill>
              </a:rPr>
              <a:t>or</a:t>
            </a:r>
            <a:r>
              <a:rPr lang="en-CA" dirty="0"/>
              <a:t> Technological education (grades 9 -12),  </a:t>
            </a:r>
          </a:p>
          <a:p>
            <a:r>
              <a:rPr lang="en-CA" dirty="0">
                <a:solidFill>
                  <a:srgbClr val="FFFF00"/>
                </a:solidFill>
              </a:rPr>
              <a:t>or</a:t>
            </a:r>
            <a:r>
              <a:rPr lang="en-CA" dirty="0"/>
              <a:t> French as a second language,</a:t>
            </a:r>
          </a:p>
          <a:p>
            <a:r>
              <a:rPr lang="en-CA" dirty="0">
                <a:solidFill>
                  <a:srgbClr val="FFFF00"/>
                </a:solidFill>
              </a:rPr>
              <a:t>or</a:t>
            </a:r>
            <a:r>
              <a:rPr lang="en-CA" dirty="0"/>
              <a:t> Computer Studies</a:t>
            </a:r>
          </a:p>
          <a:p>
            <a:r>
              <a:rPr lang="en-CA" dirty="0">
                <a:solidFill>
                  <a:srgbClr val="FFFF00"/>
                </a:solidFill>
              </a:rPr>
              <a:t>or</a:t>
            </a:r>
            <a:r>
              <a:rPr lang="en-CA" dirty="0"/>
              <a:t> Cooperative education</a:t>
            </a:r>
          </a:p>
          <a:p>
            <a:pPr marL="0" indent="0">
              <a:buNone/>
            </a:pPr>
            <a:endParaRPr lang="en-CA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65" y="3389056"/>
            <a:ext cx="10858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831393" y="3591232"/>
            <a:ext cx="9733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Ontario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Secondary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School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Diploma</a:t>
            </a:r>
            <a:endParaRPr lang="en-US" sz="1200" b="1" dirty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394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PLUS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Optional Courses (12) – includes 4 Religion</a:t>
            </a:r>
          </a:p>
          <a:p>
            <a:r>
              <a:rPr lang="en-CA" dirty="0"/>
              <a:t>40 hours of Community Service</a:t>
            </a:r>
          </a:p>
          <a:p>
            <a:r>
              <a:rPr lang="en-CA" dirty="0"/>
              <a:t>Successful completion of the Grade 10 Ontario Secondary School Literacy Test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/>
              <a:t>Making Choices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7598118"/>
              </p:ext>
            </p:extLst>
          </p:nvPr>
        </p:nvGraphicFramePr>
        <p:xfrm>
          <a:off x="447675" y="1074738"/>
          <a:ext cx="5842512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1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2800" dirty="0"/>
                        <a:t>Academic or Applied or Locally Developed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CA" sz="2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2800" dirty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800" dirty="0"/>
                        <a:t>Religion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2800" dirty="0"/>
                        <a:t>Math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800" dirty="0"/>
                        <a:t>Careers/ Civics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2800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CA" dirty="0"/>
                        <a:t>ELECTIVE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2800" dirty="0"/>
                        <a:t>History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2.    ELECTIVE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946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207" y="124678"/>
            <a:ext cx="6455811" cy="562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125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ue Diagonal">
  <a:themeElements>
    <a:clrScheme name="Blue Diagon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Blue Diagon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681</Words>
  <Application>Microsoft Office PowerPoint</Application>
  <PresentationFormat>On-screen Show (16:9)</PresentationFormat>
  <Paragraphs>141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Office Theme</vt:lpstr>
      <vt:lpstr>Blue Diagonal</vt:lpstr>
      <vt:lpstr>Clip</vt:lpstr>
      <vt:lpstr>2020 Registration Info</vt:lpstr>
      <vt:lpstr>Diploma Requirements</vt:lpstr>
      <vt:lpstr>Diploma Requirements</vt:lpstr>
      <vt:lpstr>Diploma Requirements – Group ONE</vt:lpstr>
      <vt:lpstr>Diploma Requirements – Group TWO</vt:lpstr>
      <vt:lpstr>Diploma Requirements – Group THREE</vt:lpstr>
      <vt:lpstr>PLUS</vt:lpstr>
      <vt:lpstr>Making Choices</vt:lpstr>
      <vt:lpstr>PowerPoint Presentation</vt:lpstr>
      <vt:lpstr>ELECTIVE CHOICES</vt:lpstr>
      <vt:lpstr>ELECTIVE CHOICES</vt:lpstr>
      <vt:lpstr>ELECTIVE CHOICES</vt:lpstr>
      <vt:lpstr>Alternate Choice</vt:lpstr>
      <vt:lpstr>Summer School</vt:lpstr>
      <vt:lpstr>FRENCH CERTIFICATE</vt:lpstr>
      <vt:lpstr>Changing levels</vt:lpstr>
      <vt:lpstr>PLAN AHEAD</vt:lpstr>
      <vt:lpstr>How To Choose??</vt:lpstr>
      <vt:lpstr>How To Choose??</vt:lpstr>
      <vt:lpstr>REMEMBER…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2020-02-10T13:46:30Z</dcterms:modified>
</cp:coreProperties>
</file>