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1" r:id="rId5"/>
  </p:sldMasterIdLst>
  <p:notesMasterIdLst>
    <p:notesMasterId r:id="rId45"/>
  </p:notesMasterIdLst>
  <p:sldIdLst>
    <p:sldId id="256" r:id="rId6"/>
    <p:sldId id="300" r:id="rId7"/>
    <p:sldId id="257" r:id="rId8"/>
    <p:sldId id="323" r:id="rId9"/>
    <p:sldId id="259" r:id="rId10"/>
    <p:sldId id="277" r:id="rId11"/>
    <p:sldId id="331" r:id="rId12"/>
    <p:sldId id="332" r:id="rId13"/>
    <p:sldId id="301" r:id="rId14"/>
    <p:sldId id="307" r:id="rId15"/>
    <p:sldId id="308" r:id="rId16"/>
    <p:sldId id="303" r:id="rId17"/>
    <p:sldId id="305" r:id="rId18"/>
    <p:sldId id="306" r:id="rId19"/>
    <p:sldId id="304" r:id="rId20"/>
    <p:sldId id="298" r:id="rId21"/>
    <p:sldId id="325" r:id="rId22"/>
    <p:sldId id="309" r:id="rId23"/>
    <p:sldId id="268" r:id="rId24"/>
    <p:sldId id="272" r:id="rId25"/>
    <p:sldId id="315" r:id="rId26"/>
    <p:sldId id="321" r:id="rId27"/>
    <p:sldId id="333" r:id="rId28"/>
    <p:sldId id="334" r:id="rId29"/>
    <p:sldId id="327" r:id="rId30"/>
    <p:sldId id="318" r:id="rId31"/>
    <p:sldId id="320" r:id="rId32"/>
    <p:sldId id="328" r:id="rId33"/>
    <p:sldId id="311" r:id="rId34"/>
    <p:sldId id="310" r:id="rId35"/>
    <p:sldId id="291" r:id="rId36"/>
    <p:sldId id="282" r:id="rId37"/>
    <p:sldId id="278" r:id="rId38"/>
    <p:sldId id="279" r:id="rId39"/>
    <p:sldId id="317" r:id="rId40"/>
    <p:sldId id="276" r:id="rId41"/>
    <p:sldId id="284" r:id="rId42"/>
    <p:sldId id="274" r:id="rId43"/>
    <p:sldId id="260"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6D"/>
    <a:srgbClr val="FF2549"/>
    <a:srgbClr val="003635"/>
    <a:srgbClr val="005856"/>
    <a:srgbClr val="9EFF29"/>
    <a:srgbClr val="007033"/>
    <a:srgbClr val="5EEC3C"/>
    <a:srgbClr val="F1C88B"/>
    <a:srgbClr val="FE9202"/>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EEFE3-5861-4147-95B7-B0A1F10941E0}" v="1130" dt="2022-02-15T15:28:03.558"/>
    <p1510:client id="{6D2983E6-C62E-4B55-A67B-5F3B8EFAE77F}" v="4" dt="2022-02-15T01:41:28.668"/>
    <p1510:client id="{79DC55BC-93BE-4A0B-9DB4-752CD0B6DB2F}" v="2" vWet="4" dt="2022-02-15T15:27:48.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42753" autoAdjust="0"/>
  </p:normalViewPr>
  <p:slideViewPr>
    <p:cSldViewPr snapToGrid="0">
      <p:cViewPr varScale="1">
        <p:scale>
          <a:sx n="62" d="100"/>
          <a:sy n="62" d="100"/>
        </p:scale>
        <p:origin x="2340" y="42"/>
      </p:cViewPr>
      <p:guideLst>
        <p:guide orient="horz" pos="1620"/>
        <p:guide pos="2880"/>
      </p:guideLst>
    </p:cSldViewPr>
  </p:slideViewPr>
  <p:notesTextViewPr>
    <p:cViewPr>
      <p:scale>
        <a:sx n="1" d="1"/>
        <a:sy n="1" d="1"/>
      </p:scale>
      <p:origin x="0" y="0"/>
    </p:cViewPr>
  </p:notesTextViewPr>
  <p:sorterViewPr>
    <p:cViewPr>
      <p:scale>
        <a:sx n="100" d="100"/>
        <a:sy n="100" d="100"/>
      </p:scale>
      <p:origin x="0" y="-13734"/>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Hello everyone.  It is Ms. Deconinck O'Neail from guidance here to share with you our grade 9 registration presentation.   Please note that a slideshow of this presentation will be available to view from our website trinitycatholic.ca, found under the guidance tab in registration information.  </a:t>
            </a:r>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1499326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your religion credit, at the open level</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218726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your Careers/Civics credits which can be taken in school, or as a summer school credit.  There will be more details about summer school in later slides.</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93589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English credit you have 3 levels to choose from, the applied, academic and locally developed.  Please note that I will discuss the potential to change levels in an upcoming slide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12</a:t>
            </a:fld>
            <a:endParaRPr lang="en-US"/>
          </a:p>
        </p:txBody>
      </p:sp>
    </p:spTree>
    <p:extLst>
      <p:ext uri="{BB962C8B-B14F-4D97-AF65-F5344CB8AC3E}">
        <p14:creationId xmlns:p14="http://schemas.microsoft.com/office/powerpoint/2010/main" val="17507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Science credit you have 3 levels to choose from, the applied, academic and locally developed.</a:t>
            </a:r>
            <a:endParaRPr lang="en-CA" dirty="0"/>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125779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History credit you have 3 levels to choose from, the applied, academic and locally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 our extended French program, you would have completed your geography in your grade 9 year, so for grade 10 you are to choose your grade 10 history credit .  There is a later slide to explain the progression of study for our extended French students. </a:t>
            </a:r>
            <a:endParaRPr lang="en-CA" dirty="0"/>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232681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Math credit you have 3 levels to choose from, the applied, academic and locally developed.</a:t>
            </a:r>
            <a:endParaRPr lang="en-CA" dirty="0"/>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164519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MATH chart for your reference.  Please note that  your grade 9 math was likely completed at the </a:t>
            </a:r>
            <a:r>
              <a:rPr lang="en-US" dirty="0" err="1"/>
              <a:t>destreamed</a:t>
            </a:r>
            <a:r>
              <a:rPr lang="en-US" dirty="0"/>
              <a:t> level.  From the grade 9 </a:t>
            </a:r>
            <a:r>
              <a:rPr lang="en-US" dirty="0" err="1"/>
              <a:t>destreamed</a:t>
            </a:r>
            <a:r>
              <a:rPr lang="en-US" dirty="0"/>
              <a:t> math course, you can enter grade 10 academic, applied or locally developed.     IF your intentions are to move to the academic stream, the recommendation from our math department would be to have at least an</a:t>
            </a:r>
            <a:r>
              <a:rPr lang="en-US" dirty="0">
                <a:highlight>
                  <a:srgbClr val="FFFF00"/>
                </a:highlight>
              </a:rPr>
              <a:t> 80%</a:t>
            </a:r>
            <a:r>
              <a:rPr lang="en-US" dirty="0"/>
              <a:t> in the </a:t>
            </a:r>
            <a:r>
              <a:rPr lang="en-US" dirty="0" err="1"/>
              <a:t>destreamed</a:t>
            </a:r>
            <a:r>
              <a:rPr lang="en-US" dirty="0"/>
              <a:t> grade 9 course. If you finished somewhere between a 60-80 then applied is probably the appropriate level for you.  If you really struggled talk to your teacher or guidance counsellor and perhaps the locally developed grade 10 level would be a better fit for you.  </a:t>
            </a:r>
          </a:p>
          <a:p>
            <a:endParaRPr lang="en-US" dirty="0"/>
          </a:p>
          <a:p>
            <a:r>
              <a:rPr lang="en-US" dirty="0"/>
              <a:t>Please note on the next slide I have added a link to this chart on our website</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2566775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choose the right level?</a:t>
            </a:r>
          </a:p>
          <a:p>
            <a:r>
              <a:rPr lang="en-US" dirty="0"/>
              <a:t>It is very important to evaluate both your success and your effort in grade 9.</a:t>
            </a:r>
          </a:p>
          <a:p>
            <a:r>
              <a:rPr lang="en-US" dirty="0"/>
              <a:t>We recommend a mark of at least 70% if you want to continue with classes at your current level of study.  This means that if you are studying at the applied level in grade 9, we would recommend a final grade of 70% to continue studying at the applied level.  For the </a:t>
            </a:r>
            <a:r>
              <a:rPr lang="en-US" dirty="0" err="1"/>
              <a:t>destreamed</a:t>
            </a:r>
            <a:r>
              <a:rPr lang="en-US" dirty="0"/>
              <a:t> math to move into the academic level we recommend an 80 or above in the </a:t>
            </a:r>
            <a:r>
              <a:rPr lang="en-US" dirty="0" err="1"/>
              <a:t>destreamed</a:t>
            </a:r>
            <a:r>
              <a:rPr lang="en-US" dirty="0"/>
              <a:t> math, or perhaps a 75% with excellent work habits. </a:t>
            </a:r>
          </a:p>
          <a:p>
            <a:endParaRPr lang="en-US" dirty="0"/>
          </a:p>
          <a:p>
            <a:r>
              <a:rPr lang="en-US" dirty="0"/>
              <a:t>It is also time to start considering what you might be interested in doing post-secondary, after high school.  If you have questions please see your guidance counsellor.</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18</a:t>
            </a:fld>
            <a:endParaRPr lang="en-US"/>
          </a:p>
        </p:txBody>
      </p:sp>
    </p:spTree>
    <p:extLst>
      <p:ext uri="{BB962C8B-B14F-4D97-AF65-F5344CB8AC3E}">
        <p14:creationId xmlns:p14="http://schemas.microsoft.com/office/powerpoint/2010/main" val="358323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have previously mentioned, if you would like to change levels in grade 10, it is not a problem.  If you achieved a very good mark and had a good understanding of the content in your grade 9 applied English and/or Science class, and would like to move to the academic level, you can simply sign up for the grade 10 academic class. </a:t>
            </a:r>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315097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ahead</a:t>
            </a:r>
          </a:p>
          <a:p>
            <a:r>
              <a:rPr lang="en-US" dirty="0"/>
              <a:t>Choosing courses for grade 9 was pretty simple, you had to decide on a level, and then pick 2 elective classes.   Grade 10 is similar, in that you have 2 elective classes to choose from, but slightly more important, as you have to consider that some grade 11 courses are going to require specific grade 9 or 10 courses as prerequisites.  </a:t>
            </a:r>
          </a:p>
          <a:p>
            <a:r>
              <a:rPr lang="en-US" dirty="0"/>
              <a:t>For example, if you want to take </a:t>
            </a:r>
            <a:r>
              <a:rPr lang="en-US" dirty="0" err="1"/>
              <a:t>Photogrpahy</a:t>
            </a:r>
            <a:r>
              <a:rPr lang="en-US" dirty="0"/>
              <a:t> in grade 11, you need a grade 9 or 10 art credit.</a:t>
            </a:r>
          </a:p>
          <a:p>
            <a:endParaRPr lang="en-US" dirty="0"/>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20</a:t>
            </a:fld>
            <a:endParaRPr lang="en-US"/>
          </a:p>
        </p:txBody>
      </p:sp>
    </p:spTree>
    <p:extLst>
      <p:ext uri="{BB962C8B-B14F-4D97-AF65-F5344CB8AC3E}">
        <p14:creationId xmlns:p14="http://schemas.microsoft.com/office/powerpoint/2010/main" val="254638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the transition from grade 9 to grade 10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2</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enrolled in our Extended French Program, please remember to choose FEF2D1 as one of your elective courses.  As I mentioned earlier, you are currently enrolled in the grade  9 Geography course, so for next year you are to choose the grade 10 history course, which will be delivered in French. You can take your grade 10 religion this year, and we will offer the grade 11 world religions in French again for your grade 12 year.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21</a:t>
            </a:fld>
            <a:endParaRPr lang="en-US"/>
          </a:p>
        </p:txBody>
      </p:sp>
    </p:spTree>
    <p:extLst>
      <p:ext uri="{BB962C8B-B14F-4D97-AF65-F5344CB8AC3E}">
        <p14:creationId xmlns:p14="http://schemas.microsoft.com/office/powerpoint/2010/main" val="137025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summer </a:t>
            </a:r>
            <a:r>
              <a:rPr lang="en-US" dirty="0" err="1"/>
              <a:t>BHN</a:t>
            </a:r>
            <a:r>
              <a:rPr lang="en-US" dirty="0"/>
              <a:t> will be offering a number of summer school courses at each of the 4 grade levels.   You will register for summer school using my blueprint.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22</a:t>
            </a:fld>
            <a:endParaRPr lang="en-US"/>
          </a:p>
        </p:txBody>
      </p:sp>
    </p:spTree>
    <p:extLst>
      <p:ext uri="{BB962C8B-B14F-4D97-AF65-F5344CB8AC3E}">
        <p14:creationId xmlns:p14="http://schemas.microsoft.com/office/powerpoint/2010/main" val="196040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visual of how to register for summer school, but know that Ms. Aitken will have a short HOW TO video at the end of this presentation.  Once here, click on the CONTINUING EDUCATION tab on the left, and then click the blue explore courses tab</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23</a:t>
            </a:fld>
            <a:endParaRPr lang="en-US"/>
          </a:p>
        </p:txBody>
      </p:sp>
    </p:spTree>
    <p:extLst>
      <p:ext uri="{BB962C8B-B14F-4D97-AF65-F5344CB8AC3E}">
        <p14:creationId xmlns:p14="http://schemas.microsoft.com/office/powerpoint/2010/main" val="3913211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take you to the Summer school page, When you click on the gr. 9-12 summer school tab you will see the available courses.</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24</a:t>
            </a:fld>
            <a:endParaRPr lang="en-US"/>
          </a:p>
        </p:txBody>
      </p:sp>
    </p:spTree>
    <p:extLst>
      <p:ext uri="{BB962C8B-B14F-4D97-AF65-F5344CB8AC3E}">
        <p14:creationId xmlns:p14="http://schemas.microsoft.com/office/powerpoint/2010/main" val="2193521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10 summer school offerings include</a:t>
            </a:r>
          </a:p>
          <a:p>
            <a:r>
              <a:rPr lang="en-US" dirty="0"/>
              <a:t>Careers and Civics</a:t>
            </a:r>
          </a:p>
          <a:p>
            <a:r>
              <a:rPr lang="en-US" dirty="0"/>
              <a:t>Computer Science</a:t>
            </a:r>
          </a:p>
          <a:p>
            <a:r>
              <a:rPr lang="en-US" dirty="0"/>
              <a:t>Personal Fitness and</a:t>
            </a:r>
          </a:p>
          <a:p>
            <a:r>
              <a:rPr lang="en-US" dirty="0"/>
              <a:t>Credit recovery</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25</a:t>
            </a:fld>
            <a:endParaRPr lang="en-US"/>
          </a:p>
        </p:txBody>
      </p:sp>
    </p:spTree>
    <p:extLst>
      <p:ext uri="{BB962C8B-B14F-4D97-AF65-F5344CB8AC3E}">
        <p14:creationId xmlns:p14="http://schemas.microsoft.com/office/powerpoint/2010/main" val="326794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also able to register for grade 9 or grade 11 summer courses.</a:t>
            </a:r>
          </a:p>
          <a:p>
            <a:r>
              <a:rPr lang="en-US" dirty="0"/>
              <a:t>Grade 9 course offerings include:</a:t>
            </a:r>
          </a:p>
          <a:p>
            <a:r>
              <a:rPr lang="en-US" dirty="0"/>
              <a:t>Introduction to Business Technology</a:t>
            </a:r>
          </a:p>
          <a:p>
            <a:r>
              <a:rPr lang="en-US" dirty="0"/>
              <a:t>Learning Strategies</a:t>
            </a:r>
          </a:p>
          <a:p>
            <a:r>
              <a:rPr lang="en-US" dirty="0"/>
              <a:t>An arts credit in Drawing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277665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11 options include: </a:t>
            </a:r>
          </a:p>
          <a:p>
            <a:r>
              <a:rPr lang="en-US" dirty="0"/>
              <a:t>Religion, health for life, environmental science, leadership, mixed math, media studies, coop and credit recovery.</a:t>
            </a:r>
          </a:p>
          <a:p>
            <a:r>
              <a:rPr lang="en-US" dirty="0"/>
              <a:t>If you are considering reaching ahead with a grade 11 summer school class, please ensure that you have the pre-requisite to the course.  IE:  Grade 10 math is a pre-requisite to grade 11 Mixed math.</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27</a:t>
            </a:fld>
            <a:endParaRPr lang="en-US"/>
          </a:p>
        </p:txBody>
      </p:sp>
    </p:spTree>
    <p:extLst>
      <p:ext uri="{BB962C8B-B14F-4D97-AF65-F5344CB8AC3E}">
        <p14:creationId xmlns:p14="http://schemas.microsoft.com/office/powerpoint/2010/main" val="1716008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help in choosing a summer school course, please email your guidance counsellor for an appointment.  </a:t>
            </a:r>
          </a:p>
          <a:p>
            <a:endParaRPr lang="en-US" dirty="0"/>
          </a:p>
          <a:p>
            <a:r>
              <a:rPr lang="en-US" dirty="0"/>
              <a:t>Summer school runs from July 4 – July 28</a:t>
            </a:r>
            <a:r>
              <a:rPr lang="en-US" baseline="30000" dirty="0"/>
              <a:t>th</a:t>
            </a:r>
            <a:r>
              <a:rPr lang="en-US" dirty="0"/>
              <a:t>, 2022.   The deadline to register is June 17, however if you are choosing a compulsory class, you will need to complete the summer school registration prior to submitting your grade 10 course selections. </a:t>
            </a:r>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28</a:t>
            </a:fld>
            <a:endParaRPr lang="en-US"/>
          </a:p>
        </p:txBody>
      </p:sp>
    </p:spTree>
    <p:extLst>
      <p:ext uri="{BB962C8B-B14F-4D97-AF65-F5344CB8AC3E}">
        <p14:creationId xmlns:p14="http://schemas.microsoft.com/office/powerpoint/2010/main" val="3894089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choose the right electives ? </a:t>
            </a:r>
          </a:p>
          <a:p>
            <a:r>
              <a:rPr lang="en-US" dirty="0"/>
              <a:t>Read bullet #1 – please note that HT information starts on page 27</a:t>
            </a:r>
          </a:p>
          <a:p>
            <a:endParaRPr lang="en-US" dirty="0"/>
          </a:p>
          <a:p>
            <a:r>
              <a:rPr lang="en-US" dirty="0"/>
              <a:t>We also encourage you to … read rest of </a:t>
            </a:r>
            <a:r>
              <a:rPr lang="en-US" dirty="0" err="1"/>
              <a:t>bulletts</a:t>
            </a:r>
            <a:endParaRPr lang="en-US" dirty="0"/>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30</a:t>
            </a:fld>
            <a:endParaRPr lang="en-US"/>
          </a:p>
        </p:txBody>
      </p:sp>
    </p:spTree>
    <p:extLst>
      <p:ext uri="{BB962C8B-B14F-4D97-AF65-F5344CB8AC3E}">
        <p14:creationId xmlns:p14="http://schemas.microsoft.com/office/powerpoint/2010/main" val="497493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03925-87A5-4205-AFCD-38B4B85FF87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3410" name="Rectangle 2"/>
          <p:cNvSpPr>
            <a:spLocks noGrp="1" noRot="1" noChangeAspect="1" noChangeArrowheads="1" noTextEdit="1"/>
          </p:cNvSpPr>
          <p:nvPr>
            <p:ph type="sldImg"/>
          </p:nvPr>
        </p:nvSpPr>
        <p:spPr>
          <a:xfrm>
            <a:off x="685800" y="1143000"/>
            <a:ext cx="5486400" cy="3086100"/>
          </a:xfrm>
          <a:ln/>
        </p:spPr>
      </p:sp>
      <p:sp>
        <p:nvSpPr>
          <p:cNvPr id="273411" name="Rectangle 3"/>
          <p:cNvSpPr>
            <a:spLocks noGrp="1" noChangeArrowheads="1"/>
          </p:cNvSpPr>
          <p:nvPr>
            <p:ph type="body" idx="1"/>
          </p:nvPr>
        </p:nvSpPr>
        <p:spPr/>
        <p:txBody>
          <a:bodyPr/>
          <a:lstStyle/>
          <a:p>
            <a:pPr>
              <a:spcBef>
                <a:spcPct val="0"/>
              </a:spcBef>
              <a:buFontTx/>
              <a:buChar char="•"/>
            </a:pPr>
            <a:r>
              <a:rPr lang="en-US" dirty="0"/>
              <a:t>The following 5 slides outline the elective courses available for you to choose.  There are many choices, please take the time explore the options. </a:t>
            </a:r>
          </a:p>
          <a:p>
            <a:pPr>
              <a:spcBef>
                <a:spcPct val="0"/>
              </a:spcBef>
              <a:buFontTx/>
              <a:buChar char="•"/>
            </a:pPr>
            <a:r>
              <a:rPr lang="en-US" dirty="0"/>
              <a:t>Elective courses in the arts</a:t>
            </a:r>
          </a:p>
        </p:txBody>
      </p:sp>
    </p:spTree>
    <p:extLst>
      <p:ext uri="{BB962C8B-B14F-4D97-AF65-F5344CB8AC3E}">
        <p14:creationId xmlns:p14="http://schemas.microsoft.com/office/powerpoint/2010/main" val="380947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every high school student is to graduate with an OSSD (Ontario secondary school diploma) or an OSSC (Ontario secondary school certificate).    </a:t>
            </a:r>
          </a:p>
          <a:p>
            <a:r>
              <a:rPr lang="en-US" dirty="0"/>
              <a:t>This link will take you directly to our </a:t>
            </a:r>
            <a:r>
              <a:rPr lang="en-US" dirty="0" err="1"/>
              <a:t>trinitycatholic</a:t>
            </a:r>
            <a:r>
              <a:rPr lang="en-US" dirty="0"/>
              <a:t> webpage where both OSSD and OSSC requirements are outlined.  </a:t>
            </a:r>
          </a:p>
          <a:p>
            <a:r>
              <a:rPr lang="en-US" dirty="0"/>
              <a:t>As we go through the required courses please check off the courses that you have already taken by filling in the box on the handout, if you are currently taking the course half fill the box so you can keep track of your required courses</a:t>
            </a:r>
          </a:p>
          <a:p>
            <a:endParaRPr lang="en-US" dirty="0"/>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15925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03925-87A5-4205-AFCD-38B4B85FF87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3410" name="Rectangle 2"/>
          <p:cNvSpPr>
            <a:spLocks noGrp="1" noRot="1" noChangeAspect="1" noChangeArrowheads="1" noTextEdit="1"/>
          </p:cNvSpPr>
          <p:nvPr>
            <p:ph type="sldImg"/>
          </p:nvPr>
        </p:nvSpPr>
        <p:spPr>
          <a:xfrm>
            <a:off x="685800" y="1143000"/>
            <a:ext cx="5486400" cy="3086100"/>
          </a:xfrm>
          <a:ln/>
        </p:spPr>
      </p:sp>
      <p:sp>
        <p:nvSpPr>
          <p:cNvPr id="273411" name="Rectangle 3"/>
          <p:cNvSpPr>
            <a:spLocks noGrp="1" noChangeArrowheads="1"/>
          </p:cNvSpPr>
          <p:nvPr>
            <p:ph type="body" idx="1"/>
          </p:nvPr>
        </p:nvSpPr>
        <p:spPr/>
        <p:txBody>
          <a:bodyPr/>
          <a:lstStyle/>
          <a:p>
            <a:pPr>
              <a:spcBef>
                <a:spcPct val="0"/>
              </a:spcBef>
              <a:buFontTx/>
              <a:buChar char="•"/>
            </a:pPr>
            <a:r>
              <a:rPr lang="en-US" dirty="0"/>
              <a:t>Elective courses in business include and guidance include</a:t>
            </a:r>
          </a:p>
        </p:txBody>
      </p:sp>
    </p:spTree>
    <p:extLst>
      <p:ext uri="{BB962C8B-B14F-4D97-AF65-F5344CB8AC3E}">
        <p14:creationId xmlns:p14="http://schemas.microsoft.com/office/powerpoint/2010/main" val="23509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03925-87A5-4205-AFCD-38B4B85FF87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3410" name="Rectangle 2"/>
          <p:cNvSpPr>
            <a:spLocks noGrp="1" noRot="1" noChangeAspect="1" noChangeArrowheads="1" noTextEdit="1"/>
          </p:cNvSpPr>
          <p:nvPr>
            <p:ph type="sldImg"/>
          </p:nvPr>
        </p:nvSpPr>
        <p:spPr>
          <a:xfrm>
            <a:off x="685800" y="1143000"/>
            <a:ext cx="5486400" cy="3086100"/>
          </a:xfrm>
          <a:ln/>
        </p:spPr>
      </p:sp>
      <p:sp>
        <p:nvSpPr>
          <p:cNvPr id="273411" name="Rectangle 3"/>
          <p:cNvSpPr>
            <a:spLocks noGrp="1" noChangeArrowheads="1"/>
          </p:cNvSpPr>
          <p:nvPr>
            <p:ph type="body" idx="1"/>
          </p:nvPr>
        </p:nvSpPr>
        <p:spPr/>
        <p:txBody>
          <a:bodyPr/>
          <a:lstStyle/>
          <a:p>
            <a:pPr>
              <a:spcBef>
                <a:spcPct val="0"/>
              </a:spcBef>
              <a:buFontTx/>
              <a:buChar char="•"/>
            </a:pPr>
            <a:endParaRPr lang="en-US" dirty="0"/>
          </a:p>
        </p:txBody>
      </p:sp>
    </p:spTree>
    <p:extLst>
      <p:ext uri="{BB962C8B-B14F-4D97-AF65-F5344CB8AC3E}">
        <p14:creationId xmlns:p14="http://schemas.microsoft.com/office/powerpoint/2010/main" val="316671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Elective choices in gym include:</a:t>
            </a:r>
          </a:p>
          <a:p>
            <a:endParaRPr lang="en-US" dirty="0"/>
          </a:p>
          <a:p>
            <a:r>
              <a:rPr lang="en-US" dirty="0"/>
              <a:t>If you haven’t taken hockey in grade 9, you can take in grade 10 for a credit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34</a:t>
            </a:fld>
            <a:endParaRPr lang="en-US"/>
          </a:p>
        </p:txBody>
      </p:sp>
    </p:spTree>
    <p:extLst>
      <p:ext uri="{BB962C8B-B14F-4D97-AF65-F5344CB8AC3E}">
        <p14:creationId xmlns:p14="http://schemas.microsoft.com/office/powerpoint/2010/main" val="1760631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 choices include: </a:t>
            </a:r>
          </a:p>
          <a:p>
            <a:r>
              <a:rPr lang="en-US" dirty="0"/>
              <a:t>The new Barbering class is being offered at the grade 11 level.  If you are interested in this class please sign up, but understand if it is full of senior students, you may have to wait until grade 11 to take it.</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35</a:t>
            </a:fld>
            <a:endParaRPr lang="en-US"/>
          </a:p>
        </p:txBody>
      </p:sp>
    </p:spTree>
    <p:extLst>
      <p:ext uri="{BB962C8B-B14F-4D97-AF65-F5344CB8AC3E}">
        <p14:creationId xmlns:p14="http://schemas.microsoft.com/office/powerpoint/2010/main" val="663847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last year each student will be required to put an ALTERNATE elective selection on their registration.  Please choose your alternate wisely, as this course will be added to your schedule in the event that one of your first choice electives is not possible.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36</a:t>
            </a:fld>
            <a:endParaRPr lang="en-US"/>
          </a:p>
        </p:txBody>
      </p:sp>
    </p:spTree>
    <p:extLst>
      <p:ext uri="{BB962C8B-B14F-4D97-AF65-F5344CB8AC3E}">
        <p14:creationId xmlns:p14="http://schemas.microsoft.com/office/powerpoint/2010/main" val="2849570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using my blueprint to register for your grade 10 courses.  This is the same program you used last year when registering for grade 9.  Please note that I have included links to the </a:t>
            </a:r>
            <a:r>
              <a:rPr lang="en-US" dirty="0" err="1"/>
              <a:t>myblueprint</a:t>
            </a:r>
            <a:r>
              <a:rPr lang="en-US" dirty="0"/>
              <a:t> website, as well as a link to instructions on how to use my blueprint.</a:t>
            </a:r>
          </a:p>
          <a:p>
            <a:endParaRPr lang="en-US" dirty="0"/>
          </a:p>
          <a:p>
            <a:endParaRPr lang="en-US" dirty="0"/>
          </a:p>
          <a:p>
            <a:r>
              <a:rPr lang="en-US" dirty="0"/>
              <a:t>Please note the due date is Feb 23.   In order to get the classes you want, you must submit your selections by Feb 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this presentation Ms. Aitken will be showing a short HOW TO video, reminding you how to use my blueprint.  </a:t>
            </a:r>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37</a:t>
            </a:fld>
            <a:endParaRPr lang="en-US"/>
          </a:p>
        </p:txBody>
      </p:sp>
    </p:spTree>
    <p:extLst>
      <p:ext uri="{BB962C8B-B14F-4D97-AF65-F5344CB8AC3E}">
        <p14:creationId xmlns:p14="http://schemas.microsoft.com/office/powerpoint/2010/main" val="2999341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quickly walk through how to register.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38</a:t>
            </a:fld>
            <a:endParaRPr lang="en-US"/>
          </a:p>
        </p:txBody>
      </p:sp>
    </p:spTree>
    <p:extLst>
      <p:ext uri="{BB962C8B-B14F-4D97-AF65-F5344CB8AC3E}">
        <p14:creationId xmlns:p14="http://schemas.microsoft.com/office/powerpoint/2010/main" val="395008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if you have any questions about course selections for grade 10, do not hesitate to reach out to your guidance counsellor.  Our email addresses are provided here. </a:t>
            </a:r>
          </a:p>
        </p:txBody>
      </p:sp>
      <p:sp>
        <p:nvSpPr>
          <p:cNvPr id="4" name="Slide Number Placeholder 3"/>
          <p:cNvSpPr>
            <a:spLocks noGrp="1"/>
          </p:cNvSpPr>
          <p:nvPr>
            <p:ph type="sldNum" sz="quarter" idx="10"/>
          </p:nvPr>
        </p:nvSpPr>
        <p:spPr/>
        <p:txBody>
          <a:bodyPr/>
          <a:lstStyle/>
          <a:p>
            <a:fld id="{87350B06-B074-48FC-8CFD-53D2CD8FB95F}" type="slidenum">
              <a:rPr lang="en-US" smtClean="0"/>
              <a:t>39</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Catholic Secondary School Diploma Requirements include 4 things</a:t>
            </a:r>
          </a:p>
          <a:p>
            <a:r>
              <a:rPr lang="en-US" dirty="0"/>
              <a:t>1. 30 credits, 18 of which are compulsory ( will come back and explain these)</a:t>
            </a:r>
          </a:p>
          <a:p>
            <a:r>
              <a:rPr lang="en-US" dirty="0"/>
              <a:t>2. As well as religion credits, a literacy component and community hours which I will explain in the next slide</a:t>
            </a:r>
          </a:p>
          <a:p>
            <a:endParaRPr lang="en-US" dirty="0"/>
          </a:p>
          <a:p>
            <a:r>
              <a:rPr lang="en-US" dirty="0"/>
              <a:t>I will take a moment to go over the 18 compulsory credits here at the top – as we do this you can mark off the ones you have already taken on the back of the </a:t>
            </a:r>
            <a:r>
              <a:rPr lang="en-US"/>
              <a:t>instructions sheet</a:t>
            </a:r>
            <a:endParaRPr lang="en-US" dirty="0"/>
          </a:p>
          <a:p>
            <a:endParaRPr lang="en-US" dirty="0"/>
          </a:p>
          <a:p>
            <a:r>
              <a:rPr lang="en-US" dirty="0"/>
              <a:t>You are required to take an English course at each of the 4 grade levels.</a:t>
            </a:r>
          </a:p>
          <a:p>
            <a:r>
              <a:rPr lang="en-US" dirty="0"/>
              <a:t>You are required to complete 3 math credits, at least one of which at the grade 11 or 12 level</a:t>
            </a:r>
          </a:p>
          <a:p>
            <a:r>
              <a:rPr lang="en-US" dirty="0"/>
              <a:t>You also need a min of 2 science credits as well as 1 credit in French </a:t>
            </a:r>
          </a:p>
          <a:p>
            <a:endParaRPr lang="en-US" dirty="0"/>
          </a:p>
          <a:p>
            <a:r>
              <a:rPr lang="en-US" dirty="0"/>
              <a:t>Each student is required to have</a:t>
            </a:r>
          </a:p>
          <a:p>
            <a:r>
              <a:rPr lang="en-US" dirty="0"/>
              <a:t>1 grade 9 geography credit</a:t>
            </a:r>
          </a:p>
          <a:p>
            <a:r>
              <a:rPr lang="en-US" dirty="0"/>
              <a:t>1 grade 10 history credit</a:t>
            </a:r>
          </a:p>
          <a:p>
            <a:r>
              <a:rPr lang="en-US" dirty="0"/>
              <a:t>1 arts and 1 physed credit </a:t>
            </a:r>
          </a:p>
          <a:p>
            <a:r>
              <a:rPr lang="en-US" dirty="0"/>
              <a:t>As well as your careers and civics half-credit courses</a:t>
            </a:r>
            <a:endParaRPr lang="en-CA" dirty="0"/>
          </a:p>
          <a:p>
            <a:endParaRPr lang="en-CA" dirty="0"/>
          </a:p>
          <a:p>
            <a:r>
              <a:rPr lang="en-US" dirty="0"/>
              <a:t>In addition to these basic requirements, there are 3 more groups that need to be satisfied.</a:t>
            </a:r>
          </a:p>
          <a:p>
            <a:r>
              <a:rPr lang="en-US" dirty="0"/>
              <a:t>The GROUP ONE  requirement will be met once you complete your grade 11 religion credit </a:t>
            </a:r>
          </a:p>
          <a:p>
            <a:endParaRPr lang="en-US" dirty="0"/>
          </a:p>
          <a:p>
            <a:r>
              <a:rPr lang="en-US" dirty="0"/>
              <a:t>For your Group TWO you will need to complete an additional credit in Gym or Art or French</a:t>
            </a:r>
          </a:p>
          <a:p>
            <a:r>
              <a:rPr lang="en-US" dirty="0"/>
              <a:t>OR complete a business or coop credit </a:t>
            </a:r>
            <a:endParaRPr lang="en-CA" dirty="0"/>
          </a:p>
          <a:p>
            <a:endParaRPr lang="en-US" dirty="0"/>
          </a:p>
          <a:p>
            <a:r>
              <a:rPr lang="en-US" dirty="0"/>
              <a:t>For you GROUP 3 requirement you will need to pass one of the following:</a:t>
            </a:r>
          </a:p>
          <a:p>
            <a:endParaRPr lang="en-US" dirty="0"/>
          </a:p>
          <a:p>
            <a:r>
              <a:rPr lang="en-US" dirty="0"/>
              <a:t>A grade 11/12 science credit</a:t>
            </a:r>
          </a:p>
          <a:p>
            <a:r>
              <a:rPr lang="en-US" dirty="0"/>
              <a:t>A tech credit</a:t>
            </a:r>
          </a:p>
          <a:p>
            <a:r>
              <a:rPr lang="en-US" dirty="0"/>
              <a:t>A second French credit</a:t>
            </a:r>
          </a:p>
          <a:p>
            <a:r>
              <a:rPr lang="en-US" dirty="0"/>
              <a:t>A computer studies or a coop credit </a:t>
            </a:r>
          </a:p>
          <a:p>
            <a:endParaRPr lang="en-US" dirty="0"/>
          </a:p>
          <a:p>
            <a:r>
              <a:rPr lang="en-US" dirty="0"/>
              <a:t>That my friends wraps up the compulsory </a:t>
            </a:r>
            <a:r>
              <a:rPr lang="en-US" b="1" dirty="0"/>
              <a:t>courses</a:t>
            </a:r>
            <a:r>
              <a:rPr lang="en-US" dirty="0"/>
              <a:t> for an OSSD</a:t>
            </a:r>
          </a:p>
          <a:p>
            <a:endParaRPr lang="en-US" dirty="0"/>
          </a:p>
          <a:p>
            <a:r>
              <a:rPr lang="en-US" dirty="0"/>
              <a:t>Now back to the slideshow</a:t>
            </a:r>
            <a:endParaRPr lang="en-CA" dirty="0"/>
          </a:p>
          <a:p>
            <a:endParaRPr lang="en-US" dirty="0"/>
          </a:p>
          <a:p>
            <a:endParaRPr lang="en-US"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273982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graduation requirements include:</a:t>
            </a:r>
          </a:p>
          <a:p>
            <a:r>
              <a:rPr lang="en-US" dirty="0"/>
              <a:t>Completing 12 more optional courses (including your grade 9, 10 and 12 religion classes) </a:t>
            </a:r>
          </a:p>
          <a:p>
            <a:r>
              <a:rPr lang="en-US" dirty="0"/>
              <a:t>40 hours of community service</a:t>
            </a:r>
          </a:p>
          <a:p>
            <a:r>
              <a:rPr lang="en-US" dirty="0"/>
              <a:t>And successful completion of either the grade 10 literacy test or the grade 12 literacy course.</a:t>
            </a:r>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83892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Literacy Test –</a:t>
            </a:r>
          </a:p>
          <a:p>
            <a:r>
              <a:rPr lang="en-US" dirty="0"/>
              <a:t>You will be scheduled to write your grade 10 Literacy test in the spring of grade 10.</a:t>
            </a:r>
          </a:p>
          <a:p>
            <a:endParaRPr lang="en-US" dirty="0"/>
          </a:p>
          <a:p>
            <a:r>
              <a:rPr lang="en-US" dirty="0"/>
              <a:t>If you are unsuccessful in your first attempt, you will either re-write the test in grade 11, or complete the literacy course in summer school or grade  11 or 12.</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180372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 Hours</a:t>
            </a:r>
          </a:p>
          <a:p>
            <a:r>
              <a:rPr lang="en-US" dirty="0"/>
              <a:t>Each student is required to complete 40 community service hours.  We strongly encourage you to aim to complete your hours before September of your grade 12 year.  </a:t>
            </a:r>
          </a:p>
          <a:p>
            <a:r>
              <a:rPr lang="en-US" dirty="0"/>
              <a:t>You can access this form from trinitycatholic.ca under the guidance tab, under community service hours.  Hours must be completed with a not for profit organization, they cannot be a job that someone would usually get paid for.  If you are unsure if hours would qualify ask your guidance counsellor.   For a list of eligible activities you can click on the first link, </a:t>
            </a:r>
          </a:p>
          <a:p>
            <a:r>
              <a:rPr lang="en-US" dirty="0"/>
              <a:t>For a community service hours form to complete, please click on the second link</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193026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form you will complete and submit to record your hours.  These forms can be picked up and dropped off in guidance.</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374843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compulsory credits in your grade 10 year. CLICK</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1732609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3838" y="553075"/>
            <a:ext cx="7989723" cy="855398"/>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79093" y="1415854"/>
            <a:ext cx="7975483" cy="685791"/>
          </a:xfrm>
        </p:spPr>
        <p:txBody>
          <a:bodyPr>
            <a:normAutofit/>
          </a:bodyPr>
          <a:lstStyle>
            <a:lvl1pPr marL="0" indent="0" algn="ct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2210" name="Group 2"/>
          <p:cNvGrpSpPr>
            <a:grpSpLocks/>
          </p:cNvGrpSpPr>
          <p:nvPr/>
        </p:nvGrpSpPr>
        <p:grpSpPr bwMode="auto">
          <a:xfrm>
            <a:off x="0" y="0"/>
            <a:ext cx="8478838" cy="4630341"/>
            <a:chOff x="0" y="0"/>
            <a:chExt cx="5341" cy="3889"/>
          </a:xfrm>
        </p:grpSpPr>
        <p:sp>
          <p:nvSpPr>
            <p:cNvPr id="222211"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sp>
          <p:nvSpPr>
            <p:cNvPr id="222212"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sp>
          <p:nvSpPr>
            <p:cNvPr id="222213"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sp>
          <p:nvSpPr>
            <p:cNvPr id="222214"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grpSp>
      <p:sp>
        <p:nvSpPr>
          <p:cNvPr id="222215" name="Rectangle 7"/>
          <p:cNvSpPr>
            <a:spLocks noGrp="1" noChangeArrowheads="1"/>
          </p:cNvSpPr>
          <p:nvPr>
            <p:ph type="ctrTitle" sz="quarter"/>
          </p:nvPr>
        </p:nvSpPr>
        <p:spPr>
          <a:xfrm>
            <a:off x="685800" y="857250"/>
            <a:ext cx="7772400" cy="857250"/>
          </a:xfrm>
        </p:spPr>
        <p:txBody>
          <a:bodyPr/>
          <a:lstStyle>
            <a:lvl1pPr>
              <a:defRPr/>
            </a:lvl1pPr>
          </a:lstStyle>
          <a:p>
            <a:r>
              <a:rPr lang="en-US"/>
              <a:t>Click to edit Master title style</a:t>
            </a:r>
          </a:p>
        </p:txBody>
      </p:sp>
      <p:sp>
        <p:nvSpPr>
          <p:cNvPr id="222216" name="Rectangle 8"/>
          <p:cNvSpPr>
            <a:spLocks noGrp="1" noChangeArrowheads="1"/>
          </p:cNvSpPr>
          <p:nvPr>
            <p:ph type="subTitle" sz="quarter" idx="1"/>
          </p:nvPr>
        </p:nvSpPr>
        <p:spPr>
          <a:xfrm>
            <a:off x="1371600" y="2114550"/>
            <a:ext cx="6400800" cy="131445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222217" name="Rectangle 9"/>
          <p:cNvSpPr>
            <a:spLocks noGrp="1" noChangeArrowheads="1"/>
          </p:cNvSpPr>
          <p:nvPr>
            <p:ph type="dt" sz="quarter" idx="2"/>
          </p:nvPr>
        </p:nvSpPr>
        <p:spPr/>
        <p:txBody>
          <a:bodyPr/>
          <a:lstStyle>
            <a:lvl1pPr>
              <a:defRPr>
                <a:solidFill>
                  <a:srgbClr val="FFFFFF"/>
                </a:solidFill>
              </a:defRPr>
            </a:lvl1pPr>
          </a:lstStyle>
          <a:p>
            <a:endParaRPr lang="en-US"/>
          </a:p>
        </p:txBody>
      </p:sp>
      <p:sp>
        <p:nvSpPr>
          <p:cNvPr id="222218" name="Rectangle 10"/>
          <p:cNvSpPr>
            <a:spLocks noGrp="1" noChangeArrowheads="1"/>
          </p:cNvSpPr>
          <p:nvPr>
            <p:ph type="ftr" sz="quarter" idx="3"/>
          </p:nvPr>
        </p:nvSpPr>
        <p:spPr/>
        <p:txBody>
          <a:bodyPr/>
          <a:lstStyle>
            <a:lvl1pPr>
              <a:defRPr>
                <a:solidFill>
                  <a:srgbClr val="FFFFFF"/>
                </a:solidFill>
              </a:defRPr>
            </a:lvl1pPr>
          </a:lstStyle>
          <a:p>
            <a:endParaRPr lang="en-US"/>
          </a:p>
        </p:txBody>
      </p:sp>
      <p:sp>
        <p:nvSpPr>
          <p:cNvPr id="222219" name="Rectangle 11"/>
          <p:cNvSpPr>
            <a:spLocks noGrp="1" noChangeArrowheads="1"/>
          </p:cNvSpPr>
          <p:nvPr>
            <p:ph type="sldNum" sz="quarter" idx="4"/>
          </p:nvPr>
        </p:nvSpPr>
        <p:spPr/>
        <p:txBody>
          <a:bodyPr/>
          <a:lstStyle>
            <a:lvl1pPr>
              <a:defRPr>
                <a:solidFill>
                  <a:srgbClr val="FFFFFF"/>
                </a:solidFill>
              </a:defRPr>
            </a:lvl1pPr>
          </a:lstStyle>
          <a:p>
            <a:fld id="{C300F4D2-DE34-4C27-96D0-F68F68716FEE}" type="slidenum">
              <a:rPr lang="en-US"/>
              <a:pPr/>
              <a:t>‹#›</a:t>
            </a:fld>
            <a:endParaRPr lang="en-US"/>
          </a:p>
        </p:txBody>
      </p:sp>
    </p:spTree>
    <p:extLst>
      <p:ext uri="{BB962C8B-B14F-4D97-AF65-F5344CB8AC3E}">
        <p14:creationId xmlns:p14="http://schemas.microsoft.com/office/powerpoint/2010/main" val="2816427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64C5431-FC13-42F7-A591-0B15D3225D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0899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3D436B2-F1AA-4926-BBC0-DC7657A404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0888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31106"/>
            <a:ext cx="3810000" cy="33408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31106"/>
            <a:ext cx="3810000" cy="33408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9692B7C-DAAB-4722-8EBA-C1D0FA73D8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9385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3419A18-74A7-46DC-92FB-2A5174E6A2C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1842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CD3573A-4165-4F21-9780-0F2D779ACC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3299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A030080-338A-4090-9D1E-6D58AB1A6BC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3994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35496"/>
            <a:ext cx="8246070" cy="763526"/>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821426"/>
            <a:ext cx="8246070" cy="3040896"/>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C398461-8322-431C-8F8B-0497408DC2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2066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BB7534-E190-4538-B36C-2B12CCF25CB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746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495A9C7-2BED-4CBB-9873-E6F333DB46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6801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1450"/>
            <a:ext cx="194310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71450"/>
            <a:ext cx="56769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EE08E85-BA79-491E-815C-09807DD28B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9355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20" y="310672"/>
            <a:ext cx="6284320"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20" y="1074197"/>
            <a:ext cx="628432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1171296"/>
            <a:ext cx="8093365" cy="763525"/>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2835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0075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2835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0075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21186" name="Group 2"/>
          <p:cNvGrpSpPr>
            <a:grpSpLocks/>
          </p:cNvGrpSpPr>
          <p:nvPr/>
        </p:nvGrpSpPr>
        <p:grpSpPr bwMode="auto">
          <a:xfrm>
            <a:off x="0" y="0"/>
            <a:ext cx="8478838" cy="4630341"/>
            <a:chOff x="0" y="0"/>
            <a:chExt cx="5341" cy="3889"/>
          </a:xfrm>
        </p:grpSpPr>
        <p:sp>
          <p:nvSpPr>
            <p:cNvPr id="2211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sp>
          <p:nvSpPr>
            <p:cNvPr id="2211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sp>
          <p:nvSpPr>
            <p:cNvPr id="2211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sp>
          <p:nvSpPr>
            <p:cNvPr id="2211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a:solidFill>
                  <a:srgbClr val="FFFFFF"/>
                </a:solidFill>
              </a:endParaRPr>
            </a:p>
          </p:txBody>
        </p:sp>
      </p:grpSp>
      <p:sp>
        <p:nvSpPr>
          <p:cNvPr id="221191" name="Rectangle 7"/>
          <p:cNvSpPr>
            <a:spLocks noGrp="1" noChangeArrowheads="1"/>
          </p:cNvSpPr>
          <p:nvPr>
            <p:ph type="title"/>
          </p:nvPr>
        </p:nvSpPr>
        <p:spPr bwMode="auto">
          <a:xfrm>
            <a:off x="685800" y="171450"/>
            <a:ext cx="7772400" cy="914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21192" name="Rectangle 8"/>
          <p:cNvSpPr>
            <a:spLocks noGrp="1" noChangeArrowheads="1"/>
          </p:cNvSpPr>
          <p:nvPr>
            <p:ph type="dt" sz="half" idx="2"/>
          </p:nvPr>
        </p:nvSpPr>
        <p:spPr bwMode="auto">
          <a:xfrm>
            <a:off x="685800" y="4686300"/>
            <a:ext cx="19050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US">
              <a:solidFill>
                <a:srgbClr val="FFFFFF"/>
              </a:solidFill>
            </a:endParaRPr>
          </a:p>
        </p:txBody>
      </p:sp>
      <p:sp>
        <p:nvSpPr>
          <p:cNvPr id="221193" name="Rectangle 9"/>
          <p:cNvSpPr>
            <a:spLocks noGrp="1" noChangeArrowheads="1"/>
          </p:cNvSpPr>
          <p:nvPr>
            <p:ph type="ftr" sz="quarter" idx="3"/>
          </p:nvPr>
        </p:nvSpPr>
        <p:spPr bwMode="auto">
          <a:xfrm>
            <a:off x="3124200" y="4686300"/>
            <a:ext cx="28956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endParaRPr lang="en-US">
              <a:solidFill>
                <a:srgbClr val="FFFFFF"/>
              </a:solidFill>
            </a:endParaRPr>
          </a:p>
        </p:txBody>
      </p:sp>
      <p:sp>
        <p:nvSpPr>
          <p:cNvPr id="221194" name="Rectangle 10"/>
          <p:cNvSpPr>
            <a:spLocks noGrp="1" noChangeArrowheads="1"/>
          </p:cNvSpPr>
          <p:nvPr>
            <p:ph type="sldNum" sz="quarter" idx="4"/>
          </p:nvPr>
        </p:nvSpPr>
        <p:spPr bwMode="auto">
          <a:xfrm>
            <a:off x="6553200" y="4686300"/>
            <a:ext cx="19050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A071BE7A-3006-474C-A3A7-FAA24DC8E932}" type="slidenum">
              <a:rPr lang="en-US">
                <a:solidFill>
                  <a:srgbClr val="FFFFFF"/>
                </a:solidFill>
              </a:rPr>
              <a:pPr fontAlgn="base">
                <a:spcAft>
                  <a:spcPct val="0"/>
                </a:spcAft>
              </a:pPr>
              <a:t>‹#›</a:t>
            </a:fld>
            <a:endParaRPr lang="en-US">
              <a:solidFill>
                <a:srgbClr val="FFFFFF"/>
              </a:solidFill>
            </a:endParaRPr>
          </a:p>
        </p:txBody>
      </p:sp>
      <p:sp>
        <p:nvSpPr>
          <p:cNvPr id="221195" name="Rectangle 11"/>
          <p:cNvSpPr>
            <a:spLocks noGrp="1" noChangeArrowheads="1"/>
          </p:cNvSpPr>
          <p:nvPr>
            <p:ph type="body" idx="1"/>
          </p:nvPr>
        </p:nvSpPr>
        <p:spPr bwMode="auto">
          <a:xfrm>
            <a:off x="685800" y="1231106"/>
            <a:ext cx="7772400" cy="334089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36264"/>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www.trinitycatholic.ca/page/mathematic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app.myblueprint.ca/?sdid=bhncdsb"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trinitycatholic.ca/page/secondary-school-diploma-require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trinitycatholic.ca/sites/content/files/high_school_resources/BHNCDSB-Couse_Calendar-22-23.pdf"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app.myblueprint.ca/?sdid=bhncdsb"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hyperlink" Target="http://www.trinitycatholic.ca/sites/content/files/high_school_resources/Registration_Instructions_gr%2010%20-%2012%20-%20My_Blueprint.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caitken@bhncdsb.ca"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mailto:rderoo@bhncdsb.ca" TargetMode="External"/><Relationship Id="rId4" Type="http://schemas.openxmlformats.org/officeDocument/2006/relationships/hyperlink" Target="mailto:cdeconinck@bhncdsb.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28" y="412955"/>
            <a:ext cx="8203575" cy="1179870"/>
          </a:xfrm>
        </p:spPr>
        <p:txBody>
          <a:bodyPr>
            <a:normAutofit/>
          </a:bodyPr>
          <a:lstStyle/>
          <a:p>
            <a:r>
              <a:rPr lang="en-US" sz="5400" dirty="0"/>
              <a:t>Registration Info</a:t>
            </a:r>
          </a:p>
        </p:txBody>
      </p:sp>
      <p:sp>
        <p:nvSpPr>
          <p:cNvPr id="3" name="Subtitle 2"/>
          <p:cNvSpPr>
            <a:spLocks noGrp="1"/>
          </p:cNvSpPr>
          <p:nvPr>
            <p:ph type="subTitle" idx="1"/>
          </p:nvPr>
        </p:nvSpPr>
        <p:spPr>
          <a:xfrm>
            <a:off x="461104" y="1392473"/>
            <a:ext cx="8188953" cy="763525"/>
          </a:xfrm>
        </p:spPr>
        <p:txBody>
          <a:bodyPr>
            <a:normAutofit/>
          </a:bodyPr>
          <a:lstStyle/>
          <a:p>
            <a:r>
              <a:rPr lang="en-US" sz="4000" dirty="0"/>
              <a:t>Getting from HERE to THERE! </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83A83-84CD-44D9-844E-6FE035218E81}"/>
              </a:ext>
            </a:extLst>
          </p:cNvPr>
          <p:cNvSpPr>
            <a:spLocks noGrp="1"/>
          </p:cNvSpPr>
          <p:nvPr>
            <p:ph type="body" idx="1"/>
          </p:nvPr>
        </p:nvSpPr>
        <p:spPr>
          <a:xfrm>
            <a:off x="685800" y="1031719"/>
            <a:ext cx="8298712" cy="1125140"/>
          </a:xfrm>
        </p:spPr>
        <p:txBody>
          <a:bodyPr>
            <a:normAutofit/>
          </a:bodyPr>
          <a:lstStyle/>
          <a:p>
            <a:pPr algn="ctr"/>
            <a:r>
              <a:rPr lang="en-US" sz="5400" b="1" u="sng" dirty="0">
                <a:solidFill>
                  <a:schemeClr val="bg1"/>
                </a:solidFill>
              </a:rPr>
              <a:t>Grade 10 Religion </a:t>
            </a:r>
            <a:r>
              <a:rPr lang="en-US" sz="5000" dirty="0">
                <a:solidFill>
                  <a:schemeClr val="bg1"/>
                </a:solidFill>
              </a:rPr>
              <a:t>	</a:t>
            </a:r>
          </a:p>
        </p:txBody>
      </p:sp>
      <p:sp>
        <p:nvSpPr>
          <p:cNvPr id="6" name="Text Placeholder 2">
            <a:extLst>
              <a:ext uri="{FF2B5EF4-FFF2-40B4-BE49-F238E27FC236}">
                <a16:creationId xmlns:a16="http://schemas.microsoft.com/office/drawing/2014/main" id="{707C5985-C5E5-4870-B51A-8C26AD9AABCF}"/>
              </a:ext>
            </a:extLst>
          </p:cNvPr>
          <p:cNvSpPr txBox="1">
            <a:spLocks/>
          </p:cNvSpPr>
          <p:nvPr/>
        </p:nvSpPr>
        <p:spPr>
          <a:xfrm>
            <a:off x="685800" y="2424072"/>
            <a:ext cx="7772400" cy="112514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HRE2O1 - </a:t>
            </a:r>
            <a:r>
              <a:rPr kumimoji="0" lang="en-US" sz="4500" b="0" i="0" u="none" strike="noStrike" kern="1200" cap="none" spc="0" normalizeH="0" baseline="0" noProof="0" dirty="0">
                <a:ln>
                  <a:noFill/>
                </a:ln>
                <a:solidFill>
                  <a:prstClr val="white"/>
                </a:solidFill>
                <a:effectLst/>
                <a:uLnTx/>
                <a:uFillTx/>
                <a:latin typeface="Calibri"/>
                <a:ea typeface="+mn-ea"/>
                <a:cs typeface="+mn-cs"/>
              </a:rPr>
              <a:t>Open</a:t>
            </a:r>
          </a:p>
        </p:txBody>
      </p:sp>
    </p:spTree>
    <p:extLst>
      <p:ext uri="{BB962C8B-B14F-4D97-AF65-F5344CB8AC3E}">
        <p14:creationId xmlns:p14="http://schemas.microsoft.com/office/powerpoint/2010/main" val="2911308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83A83-84CD-44D9-844E-6FE035218E81}"/>
              </a:ext>
            </a:extLst>
          </p:cNvPr>
          <p:cNvSpPr>
            <a:spLocks noGrp="1"/>
          </p:cNvSpPr>
          <p:nvPr>
            <p:ph type="body" idx="1"/>
          </p:nvPr>
        </p:nvSpPr>
        <p:spPr>
          <a:xfrm>
            <a:off x="685800" y="1031719"/>
            <a:ext cx="8298712" cy="1125140"/>
          </a:xfrm>
        </p:spPr>
        <p:txBody>
          <a:bodyPr>
            <a:normAutofit/>
          </a:bodyPr>
          <a:lstStyle/>
          <a:p>
            <a:pPr algn="ctr"/>
            <a:r>
              <a:rPr lang="en-US" sz="5400" b="1" u="sng" dirty="0">
                <a:solidFill>
                  <a:schemeClr val="bg1"/>
                </a:solidFill>
              </a:rPr>
              <a:t>Grade 10 Careers/Civics</a:t>
            </a:r>
            <a:r>
              <a:rPr lang="en-US" sz="5000" dirty="0">
                <a:solidFill>
                  <a:schemeClr val="bg1"/>
                </a:solidFill>
              </a:rPr>
              <a:t>	</a:t>
            </a:r>
          </a:p>
        </p:txBody>
      </p:sp>
      <p:sp>
        <p:nvSpPr>
          <p:cNvPr id="6" name="Text Placeholder 2">
            <a:extLst>
              <a:ext uri="{FF2B5EF4-FFF2-40B4-BE49-F238E27FC236}">
                <a16:creationId xmlns:a16="http://schemas.microsoft.com/office/drawing/2014/main" id="{707C5985-C5E5-4870-B51A-8C26AD9AABCF}"/>
              </a:ext>
            </a:extLst>
          </p:cNvPr>
          <p:cNvSpPr txBox="1">
            <a:spLocks/>
          </p:cNvSpPr>
          <p:nvPr/>
        </p:nvSpPr>
        <p:spPr>
          <a:xfrm>
            <a:off x="204952" y="2419083"/>
            <a:ext cx="8639503" cy="1957498"/>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GLC2OH/CHV2OH </a:t>
            </a:r>
            <a:r>
              <a:rPr kumimoji="0" lang="en-US" sz="4500" b="0" i="0" u="none" strike="noStrike" kern="1200" cap="none" spc="0" normalizeH="0" baseline="0" noProof="0" dirty="0">
                <a:ln>
                  <a:noFill/>
                </a:ln>
                <a:solidFill>
                  <a:prstClr val="white"/>
                </a:solidFill>
                <a:effectLst/>
                <a:uLnTx/>
                <a:uFillTx/>
                <a:latin typeface="Calibri"/>
                <a:ea typeface="+mn-ea"/>
                <a:cs typeface="+mn-cs"/>
              </a:rPr>
              <a:t>– Open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GLC2OSS/CHV2OSS </a:t>
            </a:r>
            <a:r>
              <a:rPr kumimoji="0" lang="en-US" sz="4500" b="0" i="0" u="none" strike="noStrike" kern="1200" cap="none" spc="0" normalizeH="0" baseline="0" noProof="0" dirty="0">
                <a:ln>
                  <a:noFill/>
                </a:ln>
                <a:solidFill>
                  <a:prstClr val="white"/>
                </a:solidFill>
                <a:effectLst/>
                <a:uLnTx/>
                <a:uFillTx/>
                <a:latin typeface="Calibri"/>
                <a:ea typeface="+mn-ea"/>
                <a:cs typeface="+mn-cs"/>
              </a:rPr>
              <a:t>- Summer school </a:t>
            </a:r>
          </a:p>
        </p:txBody>
      </p:sp>
    </p:spTree>
    <p:extLst>
      <p:ext uri="{BB962C8B-B14F-4D97-AF65-F5344CB8AC3E}">
        <p14:creationId xmlns:p14="http://schemas.microsoft.com/office/powerpoint/2010/main" val="1591418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83A83-84CD-44D9-844E-6FE035218E81}"/>
              </a:ext>
            </a:extLst>
          </p:cNvPr>
          <p:cNvSpPr>
            <a:spLocks noGrp="1"/>
          </p:cNvSpPr>
          <p:nvPr>
            <p:ph type="body" idx="1"/>
          </p:nvPr>
        </p:nvSpPr>
        <p:spPr>
          <a:xfrm>
            <a:off x="685800" y="1031719"/>
            <a:ext cx="8298712" cy="1125140"/>
          </a:xfrm>
        </p:spPr>
        <p:txBody>
          <a:bodyPr>
            <a:normAutofit/>
          </a:bodyPr>
          <a:lstStyle/>
          <a:p>
            <a:pPr algn="ctr"/>
            <a:r>
              <a:rPr lang="en-US" sz="5400" b="1" u="sng" dirty="0">
                <a:solidFill>
                  <a:schemeClr val="bg1"/>
                </a:solidFill>
              </a:rPr>
              <a:t>Grade 10 English</a:t>
            </a:r>
            <a:r>
              <a:rPr lang="en-US" sz="5000" dirty="0">
                <a:solidFill>
                  <a:schemeClr val="bg1"/>
                </a:solidFill>
              </a:rPr>
              <a:t>	</a:t>
            </a:r>
          </a:p>
        </p:txBody>
      </p:sp>
      <p:sp>
        <p:nvSpPr>
          <p:cNvPr id="6" name="Text Placeholder 2">
            <a:extLst>
              <a:ext uri="{FF2B5EF4-FFF2-40B4-BE49-F238E27FC236}">
                <a16:creationId xmlns:a16="http://schemas.microsoft.com/office/drawing/2014/main" id="{707C5985-C5E5-4870-B51A-8C26AD9AABCF}"/>
              </a:ext>
            </a:extLst>
          </p:cNvPr>
          <p:cNvSpPr txBox="1">
            <a:spLocks/>
          </p:cNvSpPr>
          <p:nvPr/>
        </p:nvSpPr>
        <p:spPr>
          <a:xfrm>
            <a:off x="976423" y="2424072"/>
            <a:ext cx="7772400" cy="252006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ENG2P1 - Applied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ENG2D1 - Academic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ENG2L1 – Locally Developed</a:t>
            </a:r>
          </a:p>
        </p:txBody>
      </p:sp>
    </p:spTree>
    <p:extLst>
      <p:ext uri="{BB962C8B-B14F-4D97-AF65-F5344CB8AC3E}">
        <p14:creationId xmlns:p14="http://schemas.microsoft.com/office/powerpoint/2010/main" val="2954275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83A83-84CD-44D9-844E-6FE035218E81}"/>
              </a:ext>
            </a:extLst>
          </p:cNvPr>
          <p:cNvSpPr>
            <a:spLocks noGrp="1"/>
          </p:cNvSpPr>
          <p:nvPr>
            <p:ph type="body" idx="1"/>
          </p:nvPr>
        </p:nvSpPr>
        <p:spPr>
          <a:xfrm>
            <a:off x="685800" y="1031719"/>
            <a:ext cx="8298712" cy="1125140"/>
          </a:xfrm>
        </p:spPr>
        <p:txBody>
          <a:bodyPr>
            <a:normAutofit/>
          </a:bodyPr>
          <a:lstStyle/>
          <a:p>
            <a:pPr algn="ctr"/>
            <a:r>
              <a:rPr lang="en-US" sz="5400" b="1" u="sng" dirty="0">
                <a:solidFill>
                  <a:schemeClr val="bg1"/>
                </a:solidFill>
              </a:rPr>
              <a:t>Grade 10 Science</a:t>
            </a:r>
            <a:r>
              <a:rPr lang="en-US" sz="5000" dirty="0">
                <a:solidFill>
                  <a:schemeClr val="bg1"/>
                </a:solidFill>
              </a:rPr>
              <a:t>	</a:t>
            </a:r>
          </a:p>
        </p:txBody>
      </p:sp>
      <p:sp>
        <p:nvSpPr>
          <p:cNvPr id="6" name="Text Placeholder 2">
            <a:extLst>
              <a:ext uri="{FF2B5EF4-FFF2-40B4-BE49-F238E27FC236}">
                <a16:creationId xmlns:a16="http://schemas.microsoft.com/office/drawing/2014/main" id="{707C5985-C5E5-4870-B51A-8C26AD9AABCF}"/>
              </a:ext>
            </a:extLst>
          </p:cNvPr>
          <p:cNvSpPr txBox="1">
            <a:spLocks/>
          </p:cNvSpPr>
          <p:nvPr/>
        </p:nvSpPr>
        <p:spPr>
          <a:xfrm>
            <a:off x="976423" y="2424072"/>
            <a:ext cx="7772400" cy="252006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SNC2P1</a:t>
            </a:r>
            <a:r>
              <a:rPr kumimoji="0" lang="en-US" sz="4500" b="0" i="0" u="none" strike="noStrike" kern="1200" cap="none" spc="0" normalizeH="0" baseline="0" noProof="0" dirty="0">
                <a:ln>
                  <a:noFill/>
                </a:ln>
                <a:solidFill>
                  <a:prstClr val="white"/>
                </a:solidFill>
                <a:effectLst/>
                <a:uLnTx/>
                <a:uFillTx/>
                <a:latin typeface="Calibri"/>
                <a:ea typeface="+mn-ea"/>
                <a:cs typeface="+mn-cs"/>
              </a:rPr>
              <a:t> - Applied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SNC2D1 - </a:t>
            </a:r>
            <a:r>
              <a:rPr lang="en-US" sz="4500" dirty="0">
                <a:solidFill>
                  <a:prstClr val="white"/>
                </a:solidFill>
                <a:latin typeface="Calibri"/>
              </a:rPr>
              <a:t>Academic</a:t>
            </a:r>
            <a:endParaRPr kumimoji="0" lang="en-US" sz="45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SNC2L1</a:t>
            </a:r>
            <a:r>
              <a:rPr kumimoji="0" lang="en-US" sz="4500" b="0" i="0" u="none" strike="noStrike" kern="1200" cap="none" spc="0" normalizeH="0" baseline="0" noProof="0" dirty="0">
                <a:ln>
                  <a:noFill/>
                </a:ln>
                <a:solidFill>
                  <a:prstClr val="white"/>
                </a:solidFill>
                <a:effectLst/>
                <a:uLnTx/>
                <a:uFillTx/>
                <a:latin typeface="Calibri"/>
                <a:ea typeface="+mn-ea"/>
                <a:cs typeface="+mn-cs"/>
              </a:rPr>
              <a:t> – Locally Developed</a:t>
            </a:r>
          </a:p>
        </p:txBody>
      </p:sp>
    </p:spTree>
    <p:extLst>
      <p:ext uri="{BB962C8B-B14F-4D97-AF65-F5344CB8AC3E}">
        <p14:creationId xmlns:p14="http://schemas.microsoft.com/office/powerpoint/2010/main" val="1624111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83A83-84CD-44D9-844E-6FE035218E81}"/>
              </a:ext>
            </a:extLst>
          </p:cNvPr>
          <p:cNvSpPr>
            <a:spLocks noGrp="1"/>
          </p:cNvSpPr>
          <p:nvPr>
            <p:ph type="body" idx="1"/>
          </p:nvPr>
        </p:nvSpPr>
        <p:spPr>
          <a:xfrm>
            <a:off x="685800" y="1031719"/>
            <a:ext cx="8298712" cy="1125140"/>
          </a:xfrm>
        </p:spPr>
        <p:txBody>
          <a:bodyPr>
            <a:normAutofit/>
          </a:bodyPr>
          <a:lstStyle/>
          <a:p>
            <a:pPr algn="ctr"/>
            <a:r>
              <a:rPr lang="en-US" sz="5400" b="1" u="sng" dirty="0">
                <a:solidFill>
                  <a:schemeClr val="bg1"/>
                </a:solidFill>
              </a:rPr>
              <a:t>Grade 10 History</a:t>
            </a:r>
            <a:r>
              <a:rPr lang="en-US" sz="5000" dirty="0">
                <a:solidFill>
                  <a:schemeClr val="bg1"/>
                </a:solidFill>
              </a:rPr>
              <a:t>	</a:t>
            </a:r>
          </a:p>
        </p:txBody>
      </p:sp>
      <p:sp>
        <p:nvSpPr>
          <p:cNvPr id="6" name="Text Placeholder 2">
            <a:extLst>
              <a:ext uri="{FF2B5EF4-FFF2-40B4-BE49-F238E27FC236}">
                <a16:creationId xmlns:a16="http://schemas.microsoft.com/office/drawing/2014/main" id="{707C5985-C5E5-4870-B51A-8C26AD9AABCF}"/>
              </a:ext>
            </a:extLst>
          </p:cNvPr>
          <p:cNvSpPr txBox="1">
            <a:spLocks/>
          </p:cNvSpPr>
          <p:nvPr/>
        </p:nvSpPr>
        <p:spPr>
          <a:xfrm>
            <a:off x="870097" y="2187206"/>
            <a:ext cx="7772400" cy="2520068"/>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CHC2D1 – Academic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CHC2P1</a:t>
            </a:r>
            <a:r>
              <a:rPr kumimoji="0" lang="en-US" sz="4500" b="0" i="0" u="none" strike="noStrike" kern="1200" cap="none" spc="0" normalizeH="0" baseline="0" noProof="0" dirty="0">
                <a:ln>
                  <a:noFill/>
                </a:ln>
                <a:solidFill>
                  <a:prstClr val="white"/>
                </a:solidFill>
                <a:effectLst/>
                <a:uLnTx/>
                <a:uFillTx/>
                <a:latin typeface="Calibri"/>
                <a:ea typeface="+mn-ea"/>
                <a:cs typeface="+mn-cs"/>
              </a:rPr>
              <a:t> - Applied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CHC2L1</a:t>
            </a:r>
            <a:r>
              <a:rPr kumimoji="0" lang="en-US" sz="4500" b="0" i="0" u="none" strike="noStrike" kern="1200" cap="none" spc="0" normalizeH="0" baseline="0" noProof="0" dirty="0">
                <a:ln>
                  <a:noFill/>
                </a:ln>
                <a:solidFill>
                  <a:prstClr val="white"/>
                </a:solidFill>
                <a:effectLst/>
                <a:uLnTx/>
                <a:uFillTx/>
                <a:latin typeface="Calibri"/>
                <a:ea typeface="+mn-ea"/>
                <a:cs typeface="+mn-cs"/>
              </a:rPr>
              <a:t> – Locally Developed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CHC2DF – French instruction</a:t>
            </a:r>
            <a:endParaRPr kumimoji="0" lang="en-US" sz="4500" b="0" i="0" u="non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58731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83A83-84CD-44D9-844E-6FE035218E81}"/>
              </a:ext>
            </a:extLst>
          </p:cNvPr>
          <p:cNvSpPr>
            <a:spLocks noGrp="1"/>
          </p:cNvSpPr>
          <p:nvPr>
            <p:ph type="body" idx="1"/>
          </p:nvPr>
        </p:nvSpPr>
        <p:spPr>
          <a:xfrm>
            <a:off x="685800" y="1031719"/>
            <a:ext cx="8298712" cy="1125140"/>
          </a:xfrm>
        </p:spPr>
        <p:txBody>
          <a:bodyPr>
            <a:normAutofit/>
          </a:bodyPr>
          <a:lstStyle/>
          <a:p>
            <a:pPr algn="ctr"/>
            <a:r>
              <a:rPr lang="en-US" sz="5400" b="1" u="sng" dirty="0">
                <a:solidFill>
                  <a:schemeClr val="bg1"/>
                </a:solidFill>
              </a:rPr>
              <a:t>Grade 10 Math</a:t>
            </a:r>
            <a:r>
              <a:rPr lang="en-US" sz="5000" dirty="0">
                <a:solidFill>
                  <a:schemeClr val="bg1"/>
                </a:solidFill>
              </a:rPr>
              <a:t>	</a:t>
            </a:r>
          </a:p>
        </p:txBody>
      </p:sp>
      <p:sp>
        <p:nvSpPr>
          <p:cNvPr id="6" name="Text Placeholder 2">
            <a:extLst>
              <a:ext uri="{FF2B5EF4-FFF2-40B4-BE49-F238E27FC236}">
                <a16:creationId xmlns:a16="http://schemas.microsoft.com/office/drawing/2014/main" id="{707C5985-C5E5-4870-B51A-8C26AD9AABCF}"/>
              </a:ext>
            </a:extLst>
          </p:cNvPr>
          <p:cNvSpPr txBox="1">
            <a:spLocks/>
          </p:cNvSpPr>
          <p:nvPr/>
        </p:nvSpPr>
        <p:spPr>
          <a:xfrm>
            <a:off x="976423" y="2424072"/>
            <a:ext cx="7772400" cy="252006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MFM2P1 - Applied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MPM2D1- Academic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500" dirty="0">
                <a:solidFill>
                  <a:prstClr val="white"/>
                </a:solidFill>
                <a:latin typeface="Calibri"/>
              </a:rPr>
              <a:t>MAT2L1</a:t>
            </a:r>
            <a:r>
              <a:rPr kumimoji="0" lang="en-US" sz="4500" b="0" i="0" u="none" strike="noStrike" kern="1200" cap="none" spc="0" normalizeH="0" baseline="0" noProof="0" dirty="0">
                <a:ln>
                  <a:noFill/>
                </a:ln>
                <a:solidFill>
                  <a:prstClr val="white"/>
                </a:solidFill>
                <a:effectLst/>
                <a:uLnTx/>
                <a:uFillTx/>
                <a:latin typeface="Calibri"/>
                <a:ea typeface="+mn-ea"/>
                <a:cs typeface="+mn-cs"/>
              </a:rPr>
              <a:t> – Locally Developed </a:t>
            </a:r>
          </a:p>
        </p:txBody>
      </p:sp>
    </p:spTree>
    <p:extLst>
      <p:ext uri="{BB962C8B-B14F-4D97-AF65-F5344CB8AC3E}">
        <p14:creationId xmlns:p14="http://schemas.microsoft.com/office/powerpoint/2010/main" val="1841045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A4DC6-9C9D-4AA0-986D-A0975F1813B3}"/>
              </a:ext>
            </a:extLst>
          </p:cNvPr>
          <p:cNvPicPr>
            <a:picLocks noChangeAspect="1"/>
          </p:cNvPicPr>
          <p:nvPr/>
        </p:nvPicPr>
        <p:blipFill>
          <a:blip r:embed="rId3"/>
          <a:stretch>
            <a:fillRect/>
          </a:stretch>
        </p:blipFill>
        <p:spPr>
          <a:xfrm>
            <a:off x="1719205" y="0"/>
            <a:ext cx="5705589" cy="5143500"/>
          </a:xfrm>
          <a:prstGeom prst="rect">
            <a:avLst/>
          </a:prstGeom>
        </p:spPr>
      </p:pic>
    </p:spTree>
    <p:extLst>
      <p:ext uri="{BB962C8B-B14F-4D97-AF65-F5344CB8AC3E}">
        <p14:creationId xmlns:p14="http://schemas.microsoft.com/office/powerpoint/2010/main" val="527125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55462-000F-479F-8934-C885FDC80223}"/>
              </a:ext>
            </a:extLst>
          </p:cNvPr>
          <p:cNvSpPr>
            <a:spLocks noGrp="1"/>
          </p:cNvSpPr>
          <p:nvPr>
            <p:ph type="subTitle" sz="quarter" idx="1"/>
          </p:nvPr>
        </p:nvSpPr>
        <p:spPr>
          <a:xfrm>
            <a:off x="685800" y="2114550"/>
            <a:ext cx="7616952" cy="1314450"/>
          </a:xfrm>
        </p:spPr>
        <p:txBody>
          <a:bodyPr/>
          <a:lstStyle/>
          <a:p>
            <a:r>
              <a:rPr lang="en-CA" dirty="0">
                <a:solidFill>
                  <a:schemeClr val="bg2"/>
                </a:solidFill>
                <a:hlinkClick r:id="rId2">
                  <a:extLst>
                    <a:ext uri="{A12FA001-AC4F-418D-AE19-62706E023703}">
                      <ahyp:hlinkClr xmlns:ahyp="http://schemas.microsoft.com/office/drawing/2018/hyperlinkcolor" val="tx"/>
                    </a:ext>
                  </a:extLst>
                </a:hlinkClick>
              </a:rPr>
              <a:t>Mathematics | Holy Trinity Catholic High School</a:t>
            </a:r>
            <a:endParaRPr lang="en-CA" dirty="0">
              <a:solidFill>
                <a:schemeClr val="bg2"/>
              </a:solidFill>
            </a:endParaRPr>
          </a:p>
        </p:txBody>
      </p:sp>
    </p:spTree>
    <p:extLst>
      <p:ext uri="{BB962C8B-B14F-4D97-AF65-F5344CB8AC3E}">
        <p14:creationId xmlns:p14="http://schemas.microsoft.com/office/powerpoint/2010/main" val="3535058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latin typeface="Calibri" panose="020F0502020204030204" pitchFamily="34" charset="0"/>
                <a:cs typeface="Calibri" panose="020F0502020204030204" pitchFamily="34" charset="0"/>
              </a:rPr>
              <a:t>How do I choose the right level??</a:t>
            </a:r>
          </a:p>
        </p:txBody>
      </p:sp>
      <p:sp>
        <p:nvSpPr>
          <p:cNvPr id="3" name="Content Placeholder 2"/>
          <p:cNvSpPr>
            <a:spLocks noGrp="1"/>
          </p:cNvSpPr>
          <p:nvPr>
            <p:ph idx="1"/>
          </p:nvPr>
        </p:nvSpPr>
        <p:spPr>
          <a:xfrm>
            <a:off x="484657" y="1612470"/>
            <a:ext cx="8174686" cy="2980795"/>
          </a:xfrm>
        </p:spPr>
        <p:txBody>
          <a:bodyPr>
            <a:normAutofit/>
          </a:bodyPr>
          <a:lstStyle/>
          <a:p>
            <a:pPr>
              <a:lnSpc>
                <a:spcPct val="90000"/>
              </a:lnSpc>
            </a:pPr>
            <a:r>
              <a:rPr lang="en-US" sz="2800" dirty="0">
                <a:latin typeface="Calibri" panose="020F0502020204030204" pitchFamily="34" charset="0"/>
                <a:cs typeface="Calibri" panose="020F0502020204030204" pitchFamily="34" charset="0"/>
              </a:rPr>
              <a:t>Evaluate your success and effort in Grade 9</a:t>
            </a:r>
          </a:p>
          <a:p>
            <a:pPr>
              <a:lnSpc>
                <a:spcPct val="90000"/>
              </a:lnSpc>
            </a:pPr>
            <a:r>
              <a:rPr lang="en-US" sz="2800" dirty="0">
                <a:latin typeface="Calibri" panose="020F0502020204030204" pitchFamily="34" charset="0"/>
                <a:cs typeface="Calibri" panose="020F0502020204030204" pitchFamily="34" charset="0"/>
              </a:rPr>
              <a:t>A mark of 70% is recommended for continued work at your current level of study, as well as good work habits &amp; organizational skills</a:t>
            </a:r>
          </a:p>
          <a:p>
            <a:r>
              <a:rPr lang="en-US" sz="2800" dirty="0">
                <a:latin typeface="Calibri" panose="020F0502020204030204" pitchFamily="34" charset="0"/>
                <a:cs typeface="Calibri" panose="020F0502020204030204" pitchFamily="34" charset="0"/>
              </a:rPr>
              <a:t>Begin researching various destinations to find out what education is required to achieve your goal</a:t>
            </a:r>
          </a:p>
          <a:p>
            <a:endParaRPr lang="en-CA" dirty="0"/>
          </a:p>
        </p:txBody>
      </p:sp>
    </p:spTree>
    <p:extLst>
      <p:ext uri="{BB962C8B-B14F-4D97-AF65-F5344CB8AC3E}">
        <p14:creationId xmlns:p14="http://schemas.microsoft.com/office/powerpoint/2010/main" val="65314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33" y="285529"/>
            <a:ext cx="7772400" cy="1021556"/>
          </a:xfrm>
        </p:spPr>
        <p:txBody>
          <a:bodyPr/>
          <a:lstStyle/>
          <a:p>
            <a:pPr algn="ctr"/>
            <a:r>
              <a:rPr lang="en-CA" dirty="0">
                <a:latin typeface="Calibri" panose="020F0502020204030204" pitchFamily="34" charset="0"/>
                <a:cs typeface="Calibri" panose="020F0502020204030204" pitchFamily="34" charset="0"/>
              </a:rPr>
              <a:t>Changing levels</a:t>
            </a:r>
          </a:p>
        </p:txBody>
      </p:sp>
      <p:sp>
        <p:nvSpPr>
          <p:cNvPr id="6" name="Rectangle 5"/>
          <p:cNvSpPr/>
          <p:nvPr/>
        </p:nvSpPr>
        <p:spPr>
          <a:xfrm>
            <a:off x="435233" y="1043125"/>
            <a:ext cx="8273534" cy="3194721"/>
          </a:xfrm>
          <a:prstGeom prst="rect">
            <a:avLst/>
          </a:prstGeom>
        </p:spPr>
        <p:txBody>
          <a:bodyPr wrap="square">
            <a:spAutoFit/>
          </a:bodyPr>
          <a:lstStyle/>
          <a:p>
            <a:pPr marL="342900" lvl="0" indent="-342900" fontAlgn="base">
              <a:spcBef>
                <a:spcPct val="20000"/>
              </a:spcBef>
              <a:spcAft>
                <a:spcPct val="0"/>
              </a:spcAft>
              <a:buClr>
                <a:srgbClr val="FFFF00"/>
              </a:buClr>
              <a:buSzPct val="75000"/>
              <a:buFont typeface="Wingdings" pitchFamily="2" charset="2"/>
              <a:buChar char="n"/>
            </a:pPr>
            <a:r>
              <a:rPr lang="en-US" sz="2800" kern="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rPr>
              <a:t>Students will be able to move from APPLIED courses in grade 9 to ACADEMIC courses in grade 10.  We would only recommend this change if students have done very well at the applied level and have demonstrated good work skills.                  </a:t>
            </a:r>
          </a:p>
          <a:p>
            <a:pPr marL="342900" lvl="0" indent="-342900" fontAlgn="base">
              <a:spcBef>
                <a:spcPct val="20000"/>
              </a:spcBef>
              <a:spcAft>
                <a:spcPct val="0"/>
              </a:spcAft>
              <a:buClr>
                <a:srgbClr val="FFFF00"/>
              </a:buClr>
              <a:buSzPct val="75000"/>
              <a:buFont typeface="Wingdings" pitchFamily="2" charset="2"/>
              <a:buChar char="n"/>
            </a:pPr>
            <a:r>
              <a:rPr lang="en-US" sz="2800" kern="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rPr>
              <a:t>Students will be able to move from ACADEMIC courses in grade 9 to APPLIED courses in grade 10.</a:t>
            </a:r>
          </a:p>
        </p:txBody>
      </p:sp>
    </p:spTree>
    <p:extLst>
      <p:ext uri="{BB962C8B-B14F-4D97-AF65-F5344CB8AC3E}">
        <p14:creationId xmlns:p14="http://schemas.microsoft.com/office/powerpoint/2010/main" val="302394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1449" y="2141087"/>
            <a:ext cx="8203575" cy="11798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Making the Transition to Grade 10</a:t>
            </a:r>
          </a:p>
        </p:txBody>
      </p:sp>
    </p:spTree>
    <p:extLst>
      <p:ext uri="{BB962C8B-B14F-4D97-AF65-F5344CB8AC3E}">
        <p14:creationId xmlns:p14="http://schemas.microsoft.com/office/powerpoint/2010/main" val="2779596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Calibri" panose="020F0502020204030204" pitchFamily="34" charset="0"/>
                <a:cs typeface="Calibri" panose="020F0502020204030204" pitchFamily="34" charset="0"/>
              </a:rPr>
              <a:t>PLAN AHEAD</a:t>
            </a:r>
          </a:p>
        </p:txBody>
      </p:sp>
      <p:sp>
        <p:nvSpPr>
          <p:cNvPr id="3" name="Content Placeholder 2"/>
          <p:cNvSpPr>
            <a:spLocks noGrp="1"/>
          </p:cNvSpPr>
          <p:nvPr>
            <p:ph idx="1"/>
          </p:nvPr>
        </p:nvSpPr>
        <p:spPr>
          <a:xfrm>
            <a:off x="362857" y="1231106"/>
            <a:ext cx="8377105" cy="3740944"/>
          </a:xfrm>
        </p:spPr>
        <p:txBody>
          <a:bodyPr/>
          <a:lstStyle/>
          <a:p>
            <a:pPr>
              <a:buFontTx/>
              <a:buChar char="•"/>
            </a:pPr>
            <a:r>
              <a:rPr lang="en-US" sz="2800" dirty="0">
                <a:latin typeface="Calibri" panose="020F0502020204030204" pitchFamily="34" charset="0"/>
                <a:cs typeface="Calibri" panose="020F0502020204030204" pitchFamily="34" charset="0"/>
              </a:rPr>
              <a:t>Some grade 10 courses will be prerequisites for specific grade 11 courses</a:t>
            </a:r>
          </a:p>
          <a:p>
            <a:pPr lvl="1">
              <a:buFontTx/>
              <a:buChar char="•"/>
            </a:pPr>
            <a:r>
              <a:rPr lang="en-US" sz="2400" dirty="0">
                <a:latin typeface="Calibri" panose="020F0502020204030204" pitchFamily="34" charset="0"/>
                <a:cs typeface="Calibri" panose="020F0502020204030204" pitchFamily="34" charset="0"/>
              </a:rPr>
              <a:t>SBI3U requires SNC2D</a:t>
            </a:r>
          </a:p>
          <a:p>
            <a:pPr lvl="1">
              <a:buFontTx/>
              <a:buChar char="•"/>
            </a:pPr>
            <a:r>
              <a:rPr lang="en-US" sz="2400" dirty="0">
                <a:latin typeface="Calibri" panose="020F0502020204030204" pitchFamily="34" charset="0"/>
                <a:cs typeface="Calibri" panose="020F0502020204030204" pitchFamily="34" charset="0"/>
              </a:rPr>
              <a:t> AWQ3O requires AVI1O1/2O1</a:t>
            </a:r>
          </a:p>
          <a:p>
            <a:r>
              <a:rPr lang="en-US" sz="2800" dirty="0">
                <a:latin typeface="Calibri" panose="020F0502020204030204" pitchFamily="34" charset="0"/>
                <a:cs typeface="Calibri" panose="020F0502020204030204" pitchFamily="34" charset="0"/>
              </a:rPr>
              <a:t>Grade 10 students interested in Science/Math will sometimes jump ahead and add a grade 11 class to their grade 10 year.</a:t>
            </a:r>
          </a:p>
          <a:p>
            <a:endParaRPr lang="en-CA" dirty="0"/>
          </a:p>
        </p:txBody>
      </p:sp>
    </p:spTree>
    <p:extLst>
      <p:ext uri="{BB962C8B-B14F-4D97-AF65-F5344CB8AC3E}">
        <p14:creationId xmlns:p14="http://schemas.microsoft.com/office/powerpoint/2010/main" val="2760330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2" y="286186"/>
            <a:ext cx="8711232" cy="1256427"/>
          </a:xfrm>
        </p:spPr>
        <p:txBody>
          <a:bodyPr/>
          <a:lstStyle/>
          <a:p>
            <a:pPr algn="ctr"/>
            <a:r>
              <a:rPr lang="en-CA" sz="4400" dirty="0">
                <a:latin typeface="Calibri" panose="020F0502020204030204" pitchFamily="34" charset="0"/>
                <a:cs typeface="Calibri" panose="020F0502020204030204" pitchFamily="34" charset="0"/>
              </a:rPr>
              <a:t>Extended FRENCH program</a:t>
            </a:r>
          </a:p>
        </p:txBody>
      </p:sp>
      <p:sp>
        <p:nvSpPr>
          <p:cNvPr id="5" name="Rectangle 4"/>
          <p:cNvSpPr/>
          <p:nvPr/>
        </p:nvSpPr>
        <p:spPr>
          <a:xfrm>
            <a:off x="111684" y="1594882"/>
            <a:ext cx="8711230" cy="3262432"/>
          </a:xfrm>
          <a:prstGeom prst="rect">
            <a:avLst/>
          </a:prstGeom>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Reminder to select FEF2D1</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2022-2023 (gr 10) – History CHC 2DF</a:t>
            </a:r>
            <a:r>
              <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(French instruction)</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2024-2025 (gr 11)  - World Religions HRT3MF </a:t>
            </a:r>
            <a:r>
              <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(French instruction)</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Geography CGC1 DF </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(French instruction) – you completed in 2021/22</a:t>
            </a:r>
          </a:p>
          <a:p>
            <a:pPr marL="0" marR="0" lvl="0" indent="0" algn="l" defTabSz="914400" rtl="0" eaLnBrk="1" fontAlgn="base" latinLnBrk="0" hangingPunct="1">
              <a:lnSpc>
                <a:spcPct val="100000"/>
              </a:lnSpc>
              <a:spcBef>
                <a:spcPct val="20000"/>
              </a:spcBef>
              <a:spcAft>
                <a:spcPct val="0"/>
              </a:spcAft>
              <a:buClr>
                <a:srgbClr val="FFFF00"/>
              </a:buClr>
              <a:buSzPct val="75000"/>
              <a:buFontTx/>
              <a:buNone/>
              <a:tabLst/>
              <a:defRPr/>
            </a:pPr>
            <a:endParaRPr kumimoji="0" lang="en-US"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1540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ECE1-38C3-4155-BD26-D137FB3CD825}"/>
              </a:ext>
            </a:extLst>
          </p:cNvPr>
          <p:cNvSpPr>
            <a:spLocks noGrp="1"/>
          </p:cNvSpPr>
          <p:nvPr>
            <p:ph type="title"/>
          </p:nvPr>
        </p:nvSpPr>
        <p:spPr>
          <a:xfrm>
            <a:off x="473149" y="429290"/>
            <a:ext cx="8229600" cy="857250"/>
          </a:xfrm>
        </p:spPr>
        <p:txBody>
          <a:bodyPr/>
          <a:lstStyle/>
          <a:p>
            <a:r>
              <a:rPr lang="en-US" sz="4000" dirty="0">
                <a:latin typeface="Calibri" panose="020F0502020204030204" pitchFamily="34" charset="0"/>
                <a:cs typeface="Calibri" panose="020F0502020204030204" pitchFamily="34" charset="0"/>
              </a:rPr>
              <a:t>Summer School offerings </a:t>
            </a:r>
            <a:endParaRPr lang="en-CA" sz="4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546F66AF-A8FC-4D51-87C7-E8838F33709B}"/>
              </a:ext>
            </a:extLst>
          </p:cNvPr>
          <p:cNvSpPr>
            <a:spLocks noGrp="1"/>
          </p:cNvSpPr>
          <p:nvPr>
            <p:ph sz="half" idx="2"/>
          </p:nvPr>
        </p:nvSpPr>
        <p:spPr>
          <a:xfrm>
            <a:off x="473150" y="1482799"/>
            <a:ext cx="8404150" cy="2955851"/>
          </a:xfrm>
        </p:spPr>
        <p:txBody>
          <a:bodyPr/>
          <a:lstStyle/>
          <a:p>
            <a:pPr marL="0" indent="0">
              <a:buNone/>
            </a:pPr>
            <a:endParaRPr lang="en-CA" sz="2800" dirty="0">
              <a:latin typeface="Calibri" panose="020F0502020204030204" pitchFamily="34" charset="0"/>
              <a:cs typeface="Calibri" panose="020F0502020204030204" pitchFamily="34" charset="0"/>
              <a:hlinkClick r:id="rId3"/>
            </a:endParaRPr>
          </a:p>
          <a:p>
            <a:pPr marL="0" indent="0">
              <a:buNone/>
            </a:pPr>
            <a:r>
              <a:rPr lang="en-US" sz="2800" dirty="0">
                <a:latin typeface="Calibri" panose="020F0502020204030204" pitchFamily="34" charset="0"/>
                <a:cs typeface="Calibri" panose="020F0502020204030204" pitchFamily="34" charset="0"/>
              </a:rPr>
              <a:t>It is very important to plan for summer school </a:t>
            </a:r>
            <a:r>
              <a:rPr lang="en-US" sz="2800" b="1" u="sng" dirty="0">
                <a:latin typeface="Calibri" panose="020F0502020204030204" pitchFamily="34" charset="0"/>
                <a:cs typeface="Calibri" panose="020F0502020204030204" pitchFamily="34" charset="0"/>
              </a:rPr>
              <a:t>now so you can pick next years courses effectively</a:t>
            </a:r>
          </a:p>
          <a:p>
            <a:pPr marL="0" indent="0">
              <a:buNone/>
            </a:pPr>
            <a:r>
              <a:rPr lang="en-US" sz="2800" dirty="0">
                <a:latin typeface="Calibri" panose="020F0502020204030204" pitchFamily="34" charset="0"/>
                <a:cs typeface="Calibri" panose="020F0502020204030204" pitchFamily="34" charset="0"/>
              </a:rPr>
              <a:t>Please click link below to see summer course offerings </a:t>
            </a:r>
          </a:p>
          <a:p>
            <a:pPr marL="0" indent="0">
              <a:buNone/>
            </a:pPr>
            <a:r>
              <a:rPr lang="en-CA" sz="3500" dirty="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myBlueprint</a:t>
            </a:r>
            <a:endParaRPr lang="en-CA" sz="3500" dirty="0">
              <a:latin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3134529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49E86-AB16-47AA-B257-65FA1727835E}"/>
              </a:ext>
            </a:extLst>
          </p:cNvPr>
          <p:cNvPicPr>
            <a:picLocks noChangeAspect="1"/>
          </p:cNvPicPr>
          <p:nvPr/>
        </p:nvPicPr>
        <p:blipFill>
          <a:blip r:embed="rId3"/>
          <a:stretch>
            <a:fillRect/>
          </a:stretch>
        </p:blipFill>
        <p:spPr>
          <a:xfrm>
            <a:off x="41205" y="457901"/>
            <a:ext cx="9021906" cy="4171249"/>
          </a:xfrm>
          <a:prstGeom prst="rect">
            <a:avLst/>
          </a:prstGeom>
        </p:spPr>
      </p:pic>
      <p:cxnSp>
        <p:nvCxnSpPr>
          <p:cNvPr id="4" name="Straight Arrow Connector 3">
            <a:extLst>
              <a:ext uri="{FF2B5EF4-FFF2-40B4-BE49-F238E27FC236}">
                <a16:creationId xmlns:a16="http://schemas.microsoft.com/office/drawing/2014/main" id="{1D2CDF06-2D7F-432D-8AAE-C589C398C1B9}"/>
              </a:ext>
            </a:extLst>
          </p:cNvPr>
          <p:cNvCxnSpPr/>
          <p:nvPr/>
        </p:nvCxnSpPr>
        <p:spPr bwMode="auto">
          <a:xfrm>
            <a:off x="2363190" y="2876550"/>
            <a:ext cx="855023" cy="1042307"/>
          </a:xfrm>
          <a:prstGeom prst="straightConnector1">
            <a:avLst/>
          </a:prstGeom>
          <a:solidFill>
            <a:schemeClr val="accent1"/>
          </a:solidFill>
          <a:ln w="12700" cap="sq"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2949139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B6697046-0B3B-40DB-ADB0-D097172A5F53}"/>
              </a:ext>
            </a:extLst>
          </p:cNvPr>
          <p:cNvCxnSpPr>
            <a:cxnSpLocks/>
          </p:cNvCxnSpPr>
          <p:nvPr/>
        </p:nvCxnSpPr>
        <p:spPr bwMode="auto">
          <a:xfrm>
            <a:off x="1116281" y="1662545"/>
            <a:ext cx="712519" cy="1187533"/>
          </a:xfrm>
          <a:prstGeom prst="straightConnector1">
            <a:avLst/>
          </a:prstGeom>
          <a:solidFill>
            <a:schemeClr val="accent1"/>
          </a:solidFill>
          <a:ln w="12700" cap="sq" cmpd="sng" algn="ctr">
            <a:solidFill>
              <a:srgbClr val="FF0000"/>
            </a:solidFill>
            <a:prstDash val="solid"/>
            <a:round/>
            <a:headEnd type="none" w="sm" len="sm"/>
            <a:tailEnd type="triangle"/>
          </a:ln>
          <a:effectLst/>
        </p:spPr>
      </p:cxnSp>
      <p:pic>
        <p:nvPicPr>
          <p:cNvPr id="5" name="Picture 4">
            <a:extLst>
              <a:ext uri="{FF2B5EF4-FFF2-40B4-BE49-F238E27FC236}">
                <a16:creationId xmlns:a16="http://schemas.microsoft.com/office/drawing/2014/main" id="{B0D9AB18-DE22-4BC8-BD96-BC063C2D1226}"/>
              </a:ext>
            </a:extLst>
          </p:cNvPr>
          <p:cNvPicPr>
            <a:picLocks noChangeAspect="1"/>
          </p:cNvPicPr>
          <p:nvPr/>
        </p:nvPicPr>
        <p:blipFill>
          <a:blip r:embed="rId3"/>
          <a:stretch>
            <a:fillRect/>
          </a:stretch>
        </p:blipFill>
        <p:spPr>
          <a:xfrm>
            <a:off x="849184" y="0"/>
            <a:ext cx="7445631" cy="5143500"/>
          </a:xfrm>
          <a:prstGeom prst="rect">
            <a:avLst/>
          </a:prstGeom>
        </p:spPr>
      </p:pic>
    </p:spTree>
    <p:extLst>
      <p:ext uri="{BB962C8B-B14F-4D97-AF65-F5344CB8AC3E}">
        <p14:creationId xmlns:p14="http://schemas.microsoft.com/office/powerpoint/2010/main" val="3268736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ECE1-38C3-4155-BD26-D137FB3CD825}"/>
              </a:ext>
            </a:extLst>
          </p:cNvPr>
          <p:cNvSpPr>
            <a:spLocks noGrp="1"/>
          </p:cNvSpPr>
          <p:nvPr>
            <p:ph type="title"/>
          </p:nvPr>
        </p:nvSpPr>
        <p:spPr>
          <a:xfrm>
            <a:off x="473149" y="429290"/>
            <a:ext cx="8229600" cy="857250"/>
          </a:xfrm>
        </p:spPr>
        <p:txBody>
          <a:bodyPr/>
          <a:lstStyle/>
          <a:p>
            <a:r>
              <a:rPr lang="en-US" sz="4000" dirty="0">
                <a:latin typeface="Calibri" panose="020F0502020204030204" pitchFamily="34" charset="0"/>
                <a:cs typeface="Calibri" panose="020F0502020204030204" pitchFamily="34" charset="0"/>
              </a:rPr>
              <a:t>Summer School</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Grade 10 courses</a:t>
            </a:r>
            <a:endParaRPr lang="en-CA" sz="4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546F66AF-A8FC-4D51-87C7-E8838F33709B}"/>
              </a:ext>
            </a:extLst>
          </p:cNvPr>
          <p:cNvSpPr>
            <a:spLocks noGrp="1"/>
          </p:cNvSpPr>
          <p:nvPr>
            <p:ph sz="half" idx="2"/>
          </p:nvPr>
        </p:nvSpPr>
        <p:spPr>
          <a:xfrm>
            <a:off x="2275368" y="2098601"/>
            <a:ext cx="5029200" cy="2955851"/>
          </a:xfrm>
        </p:spPr>
        <p:txBody>
          <a:bodyPr/>
          <a:lstStyle/>
          <a:p>
            <a:r>
              <a:rPr lang="en-US" sz="2800" dirty="0" err="1">
                <a:latin typeface="Calibri" panose="020F0502020204030204" pitchFamily="34" charset="0"/>
                <a:cs typeface="Calibri" panose="020F0502020204030204" pitchFamily="34" charset="0"/>
              </a:rPr>
              <a:t>CHV</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GLC</a:t>
            </a:r>
            <a:r>
              <a:rPr lang="en-US" sz="2800" dirty="0">
                <a:latin typeface="Calibri" panose="020F0502020204030204" pitchFamily="34" charset="0"/>
                <a:cs typeface="Calibri" panose="020F0502020204030204" pitchFamily="34" charset="0"/>
              </a:rPr>
              <a:t> – Careers/Civics</a:t>
            </a:r>
          </a:p>
          <a:p>
            <a:r>
              <a:rPr lang="en-US" sz="2800" dirty="0">
                <a:latin typeface="Calibri" panose="020F0502020204030204" pitchFamily="34" charset="0"/>
                <a:cs typeface="Calibri" panose="020F0502020204030204" pitchFamily="34" charset="0"/>
              </a:rPr>
              <a:t>ICS2O – Computer Science</a:t>
            </a:r>
          </a:p>
          <a:p>
            <a:r>
              <a:rPr lang="en-US" sz="2800" dirty="0">
                <a:latin typeface="Calibri" panose="020F0502020204030204" pitchFamily="34" charset="0"/>
                <a:cs typeface="Calibri" panose="020F0502020204030204" pitchFamily="34" charset="0"/>
              </a:rPr>
              <a:t>PAF20 – Personal Fitness</a:t>
            </a:r>
          </a:p>
          <a:p>
            <a:r>
              <a:rPr lang="en-US" sz="2800" dirty="0">
                <a:latin typeface="Calibri" panose="020F0502020204030204" pitchFamily="34" charset="0"/>
                <a:cs typeface="Calibri" panose="020F0502020204030204" pitchFamily="34" charset="0"/>
              </a:rPr>
              <a:t>Credit Recovery</a:t>
            </a:r>
          </a:p>
          <a:p>
            <a:pPr marL="0" indent="0">
              <a:buNone/>
            </a:pPr>
            <a:endParaRPr lang="en-CA" dirty="0"/>
          </a:p>
        </p:txBody>
      </p:sp>
    </p:spTree>
    <p:extLst>
      <p:ext uri="{BB962C8B-B14F-4D97-AF65-F5344CB8AC3E}">
        <p14:creationId xmlns:p14="http://schemas.microsoft.com/office/powerpoint/2010/main" val="2042036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ECE1-38C3-4155-BD26-D137FB3CD825}"/>
              </a:ext>
            </a:extLst>
          </p:cNvPr>
          <p:cNvSpPr>
            <a:spLocks noGrp="1"/>
          </p:cNvSpPr>
          <p:nvPr>
            <p:ph type="title"/>
          </p:nvPr>
        </p:nvSpPr>
        <p:spPr>
          <a:xfrm>
            <a:off x="473149" y="429290"/>
            <a:ext cx="8229600" cy="857250"/>
          </a:xfrm>
        </p:spPr>
        <p:txBody>
          <a:bodyPr/>
          <a:lstStyle/>
          <a:p>
            <a:r>
              <a:rPr lang="en-US" sz="4000" dirty="0">
                <a:latin typeface="Calibri" panose="020F0502020204030204" pitchFamily="34" charset="0"/>
                <a:cs typeface="Calibri" panose="020F0502020204030204" pitchFamily="34" charset="0"/>
              </a:rPr>
              <a:t>Summer School</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Grade 9 courses</a:t>
            </a:r>
            <a:endParaRPr lang="en-CA" sz="4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546F66AF-A8FC-4D51-87C7-E8838F33709B}"/>
              </a:ext>
            </a:extLst>
          </p:cNvPr>
          <p:cNvSpPr>
            <a:spLocks noGrp="1"/>
          </p:cNvSpPr>
          <p:nvPr>
            <p:ph sz="half" idx="2"/>
          </p:nvPr>
        </p:nvSpPr>
        <p:spPr>
          <a:xfrm>
            <a:off x="2275368" y="2098601"/>
            <a:ext cx="5029200" cy="2955851"/>
          </a:xfrm>
        </p:spPr>
        <p:txBody>
          <a:bodyPr/>
          <a:lstStyle/>
          <a:p>
            <a:r>
              <a:rPr lang="en-US" sz="2800" dirty="0">
                <a:latin typeface="Calibri" panose="020F0502020204030204" pitchFamily="34" charset="0"/>
                <a:cs typeface="Calibri" panose="020F0502020204030204" pitchFamily="34" charset="0"/>
              </a:rPr>
              <a:t>BTT1O1</a:t>
            </a:r>
          </a:p>
          <a:p>
            <a:r>
              <a:rPr lang="en-US" sz="2800" dirty="0">
                <a:latin typeface="Calibri" panose="020F0502020204030204" pitchFamily="34" charset="0"/>
                <a:cs typeface="Calibri" panose="020F0502020204030204" pitchFamily="34" charset="0"/>
              </a:rPr>
              <a:t>GLS1O1</a:t>
            </a:r>
          </a:p>
          <a:p>
            <a:r>
              <a:rPr lang="en-US" sz="2800" dirty="0">
                <a:latin typeface="Calibri" panose="020F0502020204030204" pitchFamily="34" charset="0"/>
                <a:cs typeface="Calibri" panose="020F0502020204030204" pitchFamily="34" charset="0"/>
              </a:rPr>
              <a:t>AWL101 – drawing </a:t>
            </a:r>
          </a:p>
          <a:p>
            <a:endParaRPr lang="en-US" sz="2800" dirty="0">
              <a:latin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1161648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ECE1-38C3-4155-BD26-D137FB3CD825}"/>
              </a:ext>
            </a:extLst>
          </p:cNvPr>
          <p:cNvSpPr>
            <a:spLocks noGrp="1"/>
          </p:cNvSpPr>
          <p:nvPr>
            <p:ph type="title"/>
          </p:nvPr>
        </p:nvSpPr>
        <p:spPr>
          <a:xfrm>
            <a:off x="81517" y="365467"/>
            <a:ext cx="8229600" cy="857250"/>
          </a:xfrm>
        </p:spPr>
        <p:txBody>
          <a:bodyPr/>
          <a:lstStyle/>
          <a:p>
            <a:r>
              <a:rPr lang="en-US" sz="4000" dirty="0">
                <a:latin typeface="Calibri" panose="020F0502020204030204" pitchFamily="34" charset="0"/>
                <a:cs typeface="Calibri" panose="020F0502020204030204" pitchFamily="34" charset="0"/>
              </a:rPr>
              <a:t>Summer School</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Grade 11 courses</a:t>
            </a:r>
            <a:endParaRPr lang="en-CA" sz="4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546F66AF-A8FC-4D51-87C7-E8838F33709B}"/>
              </a:ext>
            </a:extLst>
          </p:cNvPr>
          <p:cNvSpPr>
            <a:spLocks noGrp="1"/>
          </p:cNvSpPr>
          <p:nvPr>
            <p:ph sz="half" idx="2"/>
          </p:nvPr>
        </p:nvSpPr>
        <p:spPr>
          <a:xfrm>
            <a:off x="81517" y="1686562"/>
            <a:ext cx="4490483" cy="3456938"/>
          </a:xfrm>
        </p:spPr>
        <p:txBody>
          <a:bodyPr/>
          <a:lstStyle/>
          <a:p>
            <a:r>
              <a:rPr lang="en-US" sz="2750" dirty="0">
                <a:latin typeface="Calibri" panose="020F0502020204030204" pitchFamily="34" charset="0"/>
                <a:cs typeface="Calibri" panose="020F0502020204030204" pitchFamily="34" charset="0"/>
              </a:rPr>
              <a:t>HRT3M –Religion</a:t>
            </a:r>
            <a:endParaRPr lang="en-US" sz="2750" dirty="0">
              <a:solidFill>
                <a:srgbClr val="FF0000"/>
              </a:solidFill>
              <a:latin typeface="Calibri" panose="020F0502020204030204" pitchFamily="34" charset="0"/>
              <a:cs typeface="Calibri" panose="020F0502020204030204" pitchFamily="34" charset="0"/>
            </a:endParaRPr>
          </a:p>
          <a:p>
            <a:r>
              <a:rPr lang="en-US" sz="2750" dirty="0">
                <a:latin typeface="Calibri" panose="020F0502020204030204" pitchFamily="34" charset="0"/>
                <a:cs typeface="Calibri" panose="020F0502020204030204" pitchFamily="34" charset="0"/>
              </a:rPr>
              <a:t>HRF3O –Religion </a:t>
            </a:r>
          </a:p>
          <a:p>
            <a:r>
              <a:rPr lang="en-US" sz="2750" dirty="0">
                <a:latin typeface="Calibri" panose="020F0502020204030204" pitchFamily="34" charset="0"/>
                <a:cs typeface="Calibri" panose="020F0502020204030204" pitchFamily="34" charset="0"/>
              </a:rPr>
              <a:t>PPZ3C – Health for Life</a:t>
            </a:r>
          </a:p>
          <a:p>
            <a:r>
              <a:rPr lang="en-US" sz="2750" dirty="0">
                <a:latin typeface="Calibri" panose="020F0502020204030204" pitchFamily="34" charset="0"/>
                <a:cs typeface="Calibri" panose="020F0502020204030204" pitchFamily="34" charset="0"/>
              </a:rPr>
              <a:t>SVN3E – Environ. Science</a:t>
            </a:r>
          </a:p>
          <a:p>
            <a:r>
              <a:rPr lang="en-US" sz="2750" dirty="0">
                <a:latin typeface="Calibri" panose="020F0502020204030204" pitchFamily="34" charset="0"/>
                <a:cs typeface="Calibri" panose="020F0502020204030204" pitchFamily="34" charset="0"/>
              </a:rPr>
              <a:t>GPP3O – Leadership</a:t>
            </a:r>
            <a:endParaRPr lang="en-US" dirty="0"/>
          </a:p>
          <a:p>
            <a:endParaRPr lang="en-CA" dirty="0"/>
          </a:p>
        </p:txBody>
      </p:sp>
      <p:sp>
        <p:nvSpPr>
          <p:cNvPr id="5" name="Content Placeholder 3">
            <a:extLst>
              <a:ext uri="{FF2B5EF4-FFF2-40B4-BE49-F238E27FC236}">
                <a16:creationId xmlns:a16="http://schemas.microsoft.com/office/drawing/2014/main" id="{4E0D90E0-F5E3-4025-A965-B2A4945D77A2}"/>
              </a:ext>
            </a:extLst>
          </p:cNvPr>
          <p:cNvSpPr txBox="1">
            <a:spLocks/>
          </p:cNvSpPr>
          <p:nvPr/>
        </p:nvSpPr>
        <p:spPr bwMode="auto">
          <a:xfrm>
            <a:off x="4497572" y="1738423"/>
            <a:ext cx="4646427" cy="3209731"/>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18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16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MCF3M – Mixed Math </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EMS3O – Media Studies </a:t>
            </a:r>
            <a:r>
              <a:rPr kumimoji="0" lang="en-US" sz="27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NEW</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lang="en-US" sz="2700" dirty="0">
                <a:latin typeface="Calibri" panose="020F0502020204030204" pitchFamily="34" charset="0"/>
                <a:cs typeface="Calibri" panose="020F0502020204030204" pitchFamily="34" charset="0"/>
              </a:rPr>
              <a:t>SBI3C – Biology </a:t>
            </a:r>
            <a:r>
              <a:rPr lang="en-US" sz="2700" dirty="0">
                <a:solidFill>
                  <a:srgbClr val="FF0000"/>
                </a:solidFill>
                <a:latin typeface="Calibri" panose="020F0502020204030204" pitchFamily="34" charset="0"/>
                <a:cs typeface="Calibri" panose="020F0502020204030204" pitchFamily="34" charset="0"/>
              </a:rPr>
              <a:t>NEW</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DCO3O2 – COOP</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Credit Recovery</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endPar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endParaRPr kumimoji="0" lang="en-CA"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a:ea typeface="+mn-ea"/>
              <a:cs typeface="+mn-cs"/>
            </a:endParaRPr>
          </a:p>
        </p:txBody>
      </p:sp>
    </p:spTree>
    <p:extLst>
      <p:ext uri="{BB962C8B-B14F-4D97-AF65-F5344CB8AC3E}">
        <p14:creationId xmlns:p14="http://schemas.microsoft.com/office/powerpoint/2010/main" val="266869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D16E-582B-47FD-A829-DBDB652BE2CC}"/>
              </a:ext>
            </a:extLst>
          </p:cNvPr>
          <p:cNvSpPr>
            <a:spLocks noGrp="1"/>
          </p:cNvSpPr>
          <p:nvPr>
            <p:ph type="title"/>
          </p:nvPr>
        </p:nvSpPr>
        <p:spPr/>
        <p:txBody>
          <a:bodyPr/>
          <a:lstStyle/>
          <a:p>
            <a:r>
              <a:rPr lang="en-US" sz="5400" b="1" dirty="0">
                <a:latin typeface="Calibri" panose="020F0502020204030204" pitchFamily="34" charset="0"/>
                <a:cs typeface="Calibri" panose="020F0502020204030204" pitchFamily="34" charset="0"/>
              </a:rPr>
              <a:t>Summer School Dates</a:t>
            </a:r>
          </a:p>
        </p:txBody>
      </p:sp>
      <p:pic>
        <p:nvPicPr>
          <p:cNvPr id="4" name="Picture 3">
            <a:extLst>
              <a:ext uri="{FF2B5EF4-FFF2-40B4-BE49-F238E27FC236}">
                <a16:creationId xmlns:a16="http://schemas.microsoft.com/office/drawing/2014/main" id="{48D38D3A-23CE-461E-9B6F-144B67354887}"/>
              </a:ext>
            </a:extLst>
          </p:cNvPr>
          <p:cNvPicPr>
            <a:picLocks noChangeAspect="1"/>
          </p:cNvPicPr>
          <p:nvPr/>
        </p:nvPicPr>
        <p:blipFill>
          <a:blip r:embed="rId3"/>
          <a:stretch>
            <a:fillRect/>
          </a:stretch>
        </p:blipFill>
        <p:spPr>
          <a:xfrm>
            <a:off x="827610" y="1018599"/>
            <a:ext cx="7630590" cy="4124901"/>
          </a:xfrm>
          <a:prstGeom prst="rect">
            <a:avLst/>
          </a:prstGeom>
        </p:spPr>
      </p:pic>
    </p:spTree>
    <p:extLst>
      <p:ext uri="{BB962C8B-B14F-4D97-AF65-F5344CB8AC3E}">
        <p14:creationId xmlns:p14="http://schemas.microsoft.com/office/powerpoint/2010/main" val="3693805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2260" y="59002"/>
            <a:ext cx="6432698" cy="4108961"/>
          </a:xfrm>
        </p:spPr>
        <p:txBody>
          <a:bodyPr>
            <a:noAutofit/>
          </a:bodyPr>
          <a:lstStyle/>
          <a:p>
            <a:r>
              <a:rPr lang="en-US" sz="5400" b="1" dirty="0"/>
              <a:t>Making Choices for</a:t>
            </a:r>
            <a:br>
              <a:rPr lang="en-US" sz="5400" b="1" dirty="0"/>
            </a:br>
            <a:r>
              <a:rPr lang="en-US" sz="5400" b="1" dirty="0"/>
              <a:t>Elective Credits</a:t>
            </a:r>
          </a:p>
        </p:txBody>
      </p:sp>
    </p:spTree>
    <p:extLst>
      <p:ext uri="{BB962C8B-B14F-4D97-AF65-F5344CB8AC3E}">
        <p14:creationId xmlns:p14="http://schemas.microsoft.com/office/powerpoint/2010/main" val="4150938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0976"/>
            <a:ext cx="8246070" cy="763526"/>
          </a:xfrm>
        </p:spPr>
        <p:txBody>
          <a:bodyPr>
            <a:normAutofit/>
          </a:bodyPr>
          <a:lstStyle/>
          <a:p>
            <a:r>
              <a:rPr lang="en-US" sz="4000" dirty="0"/>
              <a:t>Diploma Requirements</a:t>
            </a:r>
          </a:p>
        </p:txBody>
      </p:sp>
      <p:sp>
        <p:nvSpPr>
          <p:cNvPr id="3" name="Content Placeholder 2"/>
          <p:cNvSpPr>
            <a:spLocks noGrp="1"/>
          </p:cNvSpPr>
          <p:nvPr>
            <p:ph idx="1"/>
          </p:nvPr>
        </p:nvSpPr>
        <p:spPr>
          <a:xfrm>
            <a:off x="448965" y="3826758"/>
            <a:ext cx="8246070" cy="1007865"/>
          </a:xfrm>
        </p:spPr>
        <p:txBody>
          <a:bodyPr vert="horz" lIns="91440" tIns="45720" rIns="91440" bIns="45720" rtlCol="0" anchor="t">
            <a:normAutofit/>
          </a:bodyPr>
          <a:lstStyle/>
          <a:p>
            <a:pPr marL="0" indent="0">
              <a:buNone/>
            </a:pPr>
            <a:r>
              <a:rPr lang="en-CA" dirty="0">
                <a:solidFill>
                  <a:schemeClr val="tx1">
                    <a:lumMod val="95000"/>
                    <a:lumOff val="5000"/>
                  </a:schemeClr>
                </a:solidFill>
                <a:hlinkClick r:id="rId3">
                  <a:extLst>
                    <a:ext uri="{A12FA001-AC4F-418D-AE19-62706E023703}">
                      <ahyp:hlinkClr xmlns:ahyp="http://schemas.microsoft.com/office/drawing/2018/hyperlinkcolor" val="tx"/>
                    </a:ext>
                  </a:extLst>
                </a:hlinkClick>
              </a:rPr>
              <a:t>Secondary School Diploma Requirements | Holy Trinity Catholic High School</a:t>
            </a:r>
            <a:endParaRPr lang="en-CA">
              <a:solidFill>
                <a:schemeClr val="tx1">
                  <a:lumMod val="95000"/>
                  <a:lumOff val="5000"/>
                </a:schemeClr>
              </a:solidFill>
              <a:cs typeface="Calibri"/>
            </a:endParaRP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62565680"/>
              </p:ext>
            </p:extLst>
          </p:nvPr>
        </p:nvGraphicFramePr>
        <p:xfrm>
          <a:off x="3734223" y="2178754"/>
          <a:ext cx="1379166" cy="1648003"/>
        </p:xfrm>
        <a:graphic>
          <a:graphicData uri="http://schemas.openxmlformats.org/presentationml/2006/ole">
            <mc:AlternateContent xmlns:mc="http://schemas.openxmlformats.org/markup-compatibility/2006">
              <mc:Choice xmlns:v="urn:schemas-microsoft-com:vml" Requires="v">
                <p:oleObj name="Clip" r:id="rId4" imgW="3192120" imgH="3749400" progId="">
                  <p:embed/>
                </p:oleObj>
              </mc:Choice>
              <mc:Fallback>
                <p:oleObj name="Clip" r:id="rId4" imgW="3192120" imgH="3749400"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223" y="2178754"/>
                        <a:ext cx="1379166" cy="1648003"/>
                      </a:xfrm>
                      <a:prstGeom prst="rect">
                        <a:avLst/>
                      </a:prstGeom>
                      <a:noFill/>
                    </p:spPr>
                  </p:pic>
                </p:oleObj>
              </mc:Fallback>
            </mc:AlternateContent>
          </a:graphicData>
        </a:graphic>
      </p:graphicFrame>
      <p:sp>
        <p:nvSpPr>
          <p:cNvPr id="7" name="Text Box 5"/>
          <p:cNvSpPr txBox="1">
            <a:spLocks noChangeArrowheads="1"/>
          </p:cNvSpPr>
          <p:nvPr/>
        </p:nvSpPr>
        <p:spPr bwMode="auto">
          <a:xfrm>
            <a:off x="3937109" y="2520131"/>
            <a:ext cx="973394" cy="83099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1200" b="1" dirty="0">
                <a:solidFill>
                  <a:srgbClr val="000000"/>
                </a:solidFill>
                <a:latin typeface="Arial" charset="0"/>
              </a:rPr>
              <a:t>Ontario</a:t>
            </a:r>
          </a:p>
          <a:p>
            <a:pPr algn="ctr" eaLnBrk="0" fontAlgn="base" hangingPunct="0">
              <a:spcBef>
                <a:spcPct val="0"/>
              </a:spcBef>
              <a:spcAft>
                <a:spcPct val="0"/>
              </a:spcAft>
            </a:pPr>
            <a:r>
              <a:rPr lang="en-US" sz="1200" b="1" dirty="0">
                <a:solidFill>
                  <a:srgbClr val="000000"/>
                </a:solidFill>
                <a:latin typeface="Arial" charset="0"/>
              </a:rPr>
              <a:t>Secondary</a:t>
            </a:r>
          </a:p>
          <a:p>
            <a:pPr algn="ctr" eaLnBrk="0" fontAlgn="base" hangingPunct="0">
              <a:spcBef>
                <a:spcPct val="0"/>
              </a:spcBef>
              <a:spcAft>
                <a:spcPct val="0"/>
              </a:spcAft>
            </a:pPr>
            <a:r>
              <a:rPr lang="en-US" sz="1200" b="1" dirty="0">
                <a:solidFill>
                  <a:srgbClr val="000000"/>
                </a:solidFill>
                <a:latin typeface="Arial" charset="0"/>
              </a:rPr>
              <a:t>School</a:t>
            </a:r>
          </a:p>
          <a:p>
            <a:pPr algn="ctr" eaLnBrk="0" fontAlgn="base" hangingPunct="0">
              <a:spcBef>
                <a:spcPct val="0"/>
              </a:spcBef>
              <a:spcAft>
                <a:spcPct val="0"/>
              </a:spcAft>
            </a:pPr>
            <a:r>
              <a:rPr lang="en-US" sz="1200" b="1" dirty="0">
                <a:solidFill>
                  <a:srgbClr val="000000"/>
                </a:solidFill>
                <a:latin typeface="Arial" charset="0"/>
              </a:rPr>
              <a:t>Diploma</a:t>
            </a:r>
            <a:endParaRPr lang="en-US" sz="1200" b="1" dirty="0">
              <a:solidFill>
                <a:srgbClr val="FFFFFF"/>
              </a:solidFill>
              <a:latin typeface="Times New Roman" pitchFamily="18" charset="0"/>
            </a:endParaRPr>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171450"/>
            <a:ext cx="8149856" cy="914400"/>
          </a:xfrm>
        </p:spPr>
        <p:txBody>
          <a:bodyPr/>
          <a:lstStyle/>
          <a:p>
            <a:r>
              <a:rPr lang="en-CA" sz="4000" b="1" dirty="0">
                <a:latin typeface="Calibri" panose="020F0502020204030204" pitchFamily="34" charset="0"/>
                <a:cs typeface="Calibri" panose="020F0502020204030204" pitchFamily="34" charset="0"/>
              </a:rPr>
              <a:t>How do I choose the right electives??</a:t>
            </a:r>
          </a:p>
        </p:txBody>
      </p:sp>
      <p:sp>
        <p:nvSpPr>
          <p:cNvPr id="3" name="Content Placeholder 2"/>
          <p:cNvSpPr>
            <a:spLocks noGrp="1"/>
          </p:cNvSpPr>
          <p:nvPr>
            <p:ph idx="1"/>
          </p:nvPr>
        </p:nvSpPr>
        <p:spPr>
          <a:xfrm>
            <a:off x="448320" y="1199408"/>
            <a:ext cx="8149856" cy="3772642"/>
          </a:xfrm>
        </p:spPr>
        <p:txBody>
          <a:bodyPr>
            <a:normAutofit fontScale="92500" lnSpcReduction="10000"/>
          </a:bodyPr>
          <a:lstStyle/>
          <a:p>
            <a:r>
              <a:rPr lang="en-US" sz="2800" dirty="0">
                <a:latin typeface="Calibri" panose="020F0502020204030204" pitchFamily="34" charset="0"/>
                <a:cs typeface="Calibri" panose="020F0502020204030204" pitchFamily="34" charset="0"/>
              </a:rPr>
              <a:t>Look carefully at online </a:t>
            </a:r>
            <a:r>
              <a:rPr lang="en-US" sz="2800" dirty="0">
                <a:latin typeface="Calibri" panose="020F0502020204030204" pitchFamily="34" charset="0"/>
                <a:cs typeface="Calibri" panose="020F0502020204030204" pitchFamily="34" charset="0"/>
                <a:hlinkClick r:id="rId3"/>
              </a:rPr>
              <a:t>Course Guide </a:t>
            </a:r>
            <a:r>
              <a:rPr lang="en-US" sz="2800" dirty="0">
                <a:latin typeface="Calibri" panose="020F0502020204030204" pitchFamily="34" charset="0"/>
                <a:cs typeface="Calibri" panose="020F0502020204030204" pitchFamily="34" charset="0"/>
              </a:rPr>
              <a:t>and explore ALL possible choices. Note prerequisites</a:t>
            </a:r>
          </a:p>
          <a:p>
            <a:r>
              <a:rPr lang="en-US" sz="2800" dirty="0">
                <a:latin typeface="Calibri" panose="020F0502020204030204" pitchFamily="34" charset="0"/>
                <a:cs typeface="Calibri" panose="020F0502020204030204" pitchFamily="34" charset="0"/>
              </a:rPr>
              <a:t>Or look at trinitycatholic.ca and under the guidance tab and watch the video of the teacher course description of each elective </a:t>
            </a:r>
            <a:r>
              <a:rPr lang="en-US" sz="2800" dirty="0" err="1">
                <a:latin typeface="Calibri" panose="020F0502020204030204" pitchFamily="34" charset="0"/>
                <a:cs typeface="Calibri" panose="020F0502020204030204" pitchFamily="34" charset="0"/>
              </a:rPr>
              <a:t>powerpoint</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Explore new skills and interests</a:t>
            </a:r>
          </a:p>
          <a:p>
            <a:r>
              <a:rPr lang="en-US" sz="2800" dirty="0">
                <a:latin typeface="Calibri" panose="020F0502020204030204" pitchFamily="34" charset="0"/>
                <a:cs typeface="Calibri" panose="020F0502020204030204" pitchFamily="34" charset="0"/>
              </a:rPr>
              <a:t>Talk to parents &amp; teachers &amp; friends.</a:t>
            </a:r>
          </a:p>
          <a:p>
            <a:r>
              <a:rPr lang="en-US" sz="2800" dirty="0">
                <a:latin typeface="Calibri" panose="020F0502020204030204" pitchFamily="34" charset="0"/>
                <a:cs typeface="Calibri" panose="020F0502020204030204" pitchFamily="34" charset="0"/>
              </a:rPr>
              <a:t>Research – jobs, enrichment opportunities, school and programs</a:t>
            </a:r>
          </a:p>
        </p:txBody>
      </p:sp>
    </p:spTree>
    <p:extLst>
      <p:ext uri="{BB962C8B-B14F-4D97-AF65-F5344CB8AC3E}">
        <p14:creationId xmlns:p14="http://schemas.microsoft.com/office/powerpoint/2010/main" val="1931829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813733" y="228600"/>
            <a:ext cx="7391400" cy="1180750"/>
          </a:xfrm>
        </p:spPr>
        <p:txBody>
          <a:bodyPr/>
          <a:lstStyle/>
          <a:p>
            <a:r>
              <a:rPr lang="en-CA" b="1" dirty="0">
                <a:latin typeface="Calibri" panose="020F0502020204030204" pitchFamily="34" charset="0"/>
                <a:cs typeface="Calibri" panose="020F0502020204030204" pitchFamily="34" charset="0"/>
              </a:rPr>
              <a:t>ELECTIVE CHOICES</a:t>
            </a:r>
            <a:br>
              <a:rPr lang="en-CA" b="1" dirty="0">
                <a:latin typeface="Calibri" panose="020F0502020204030204" pitchFamily="34" charset="0"/>
                <a:cs typeface="Calibri" panose="020F0502020204030204" pitchFamily="34" charset="0"/>
              </a:rPr>
            </a:br>
            <a:r>
              <a:rPr lang="en-CA" b="1" dirty="0">
                <a:latin typeface="Calibri" panose="020F0502020204030204" pitchFamily="34" charset="0"/>
                <a:cs typeface="Calibri" panose="020F0502020204030204" pitchFamily="34" charset="0"/>
              </a:rPr>
              <a:t>The Arts</a:t>
            </a:r>
            <a:endParaRPr lang="en-US" b="1" dirty="0">
              <a:effectLst/>
              <a:latin typeface="Calibri" panose="020F0502020204030204" pitchFamily="34" charset="0"/>
              <a:cs typeface="Calibri" panose="020F0502020204030204" pitchFamily="34" charset="0"/>
            </a:endParaRPr>
          </a:p>
        </p:txBody>
      </p:sp>
      <p:sp>
        <p:nvSpPr>
          <p:cNvPr id="272387" name="Rectangle 3"/>
          <p:cNvSpPr>
            <a:spLocks noGrp="1" noChangeArrowheads="1"/>
          </p:cNvSpPr>
          <p:nvPr>
            <p:ph type="body" sz="half" idx="1"/>
          </p:nvPr>
        </p:nvSpPr>
        <p:spPr>
          <a:xfrm>
            <a:off x="813733" y="1584787"/>
            <a:ext cx="3581400" cy="3314700"/>
          </a:xfrm>
        </p:spPr>
        <p:txBody>
          <a:bodyPr/>
          <a:lstStyle/>
          <a:p>
            <a:pPr>
              <a:buFont typeface="Wingdings" pitchFamily="2" charset="2"/>
              <a:buNone/>
            </a:pPr>
            <a:endParaRPr lang="en-US" sz="3200" dirty="0">
              <a:latin typeface="Arial" pitchFamily="34" charset="0"/>
              <a:cs typeface="Arial" pitchFamily="34" charset="0"/>
            </a:endParaRPr>
          </a:p>
          <a:p>
            <a:r>
              <a:rPr lang="en-US" dirty="0">
                <a:latin typeface="Calibri" panose="020F0502020204030204" pitchFamily="34" charset="0"/>
                <a:cs typeface="Calibri" panose="020F0502020204030204" pitchFamily="34" charset="0"/>
              </a:rPr>
              <a:t>Music Vocal</a:t>
            </a:r>
          </a:p>
          <a:p>
            <a:r>
              <a:rPr lang="en-US" dirty="0">
                <a:latin typeface="Calibri" panose="020F0502020204030204" pitchFamily="34" charset="0"/>
                <a:cs typeface="Calibri" panose="020F0502020204030204" pitchFamily="34" charset="0"/>
              </a:rPr>
              <a:t>Music Instrumental</a:t>
            </a:r>
          </a:p>
          <a:p>
            <a:r>
              <a:rPr lang="en-US" dirty="0">
                <a:latin typeface="Calibri" panose="020F0502020204030204" pitchFamily="34" charset="0"/>
                <a:cs typeface="Calibri" panose="020F0502020204030204" pitchFamily="34" charset="0"/>
              </a:rPr>
              <a:t>Guitar (prerequisite is gr. 9 instrumental music)</a:t>
            </a:r>
            <a:endParaRPr lang="en-US" dirty="0">
              <a:latin typeface="Arial" pitchFamily="34" charset="0"/>
              <a:cs typeface="Arial" pitchFamily="34" charset="0"/>
            </a:endParaRPr>
          </a:p>
          <a:p>
            <a:pPr>
              <a:buFont typeface="Wingdings" pitchFamily="2" charset="2"/>
              <a:buNone/>
            </a:pPr>
            <a:endParaRPr lang="en-US" sz="2400" dirty="0"/>
          </a:p>
        </p:txBody>
      </p:sp>
      <p:sp>
        <p:nvSpPr>
          <p:cNvPr id="272388" name="Rectangle 4"/>
          <p:cNvSpPr>
            <a:spLocks noGrp="1" noChangeArrowheads="1"/>
          </p:cNvSpPr>
          <p:nvPr>
            <p:ph type="body" sz="half" idx="2"/>
          </p:nvPr>
        </p:nvSpPr>
        <p:spPr>
          <a:xfrm>
            <a:off x="4843244" y="1495862"/>
            <a:ext cx="3832923" cy="3314700"/>
          </a:xfrm>
        </p:spPr>
        <p:txBody>
          <a:bodyPr/>
          <a:lstStyle/>
          <a:p>
            <a:pPr>
              <a:buFont typeface="Wingdings" pitchFamily="2" charset="2"/>
              <a:buNone/>
            </a:pPr>
            <a:endParaRPr lang="en-US" sz="3200" dirty="0">
              <a:latin typeface="Arial" pitchFamily="34" charset="0"/>
              <a:cs typeface="Arial" pitchFamily="34" charset="0"/>
            </a:endParaRPr>
          </a:p>
          <a:p>
            <a:r>
              <a:rPr lang="en-US" dirty="0">
                <a:latin typeface="Calibri" panose="020F0502020204030204" pitchFamily="34" charset="0"/>
                <a:cs typeface="Calibri" panose="020F0502020204030204" pitchFamily="34" charset="0"/>
              </a:rPr>
              <a:t>Drama</a:t>
            </a:r>
          </a:p>
          <a:p>
            <a:r>
              <a:rPr lang="en-US" dirty="0">
                <a:latin typeface="Calibri" panose="020F0502020204030204" pitchFamily="34" charset="0"/>
                <a:cs typeface="Calibri" panose="020F0502020204030204" pitchFamily="34" charset="0"/>
              </a:rPr>
              <a:t>Visual </a:t>
            </a:r>
            <a:r>
              <a:rPr lang="en-US">
                <a:latin typeface="Calibri" panose="020F0502020204030204" pitchFamily="34" charset="0"/>
                <a:cs typeface="Calibri" panose="020F0502020204030204" pitchFamily="34" charset="0"/>
              </a:rPr>
              <a:t>Arts </a:t>
            </a:r>
            <a:endParaRPr lang="en-US" dirty="0">
              <a:latin typeface="Calibri" panose="020F0502020204030204" pitchFamily="34" charset="0"/>
              <a:cs typeface="Calibri" panose="020F0502020204030204" pitchFamily="34" charset="0"/>
            </a:endParaRPr>
          </a:p>
          <a:p>
            <a:endParaRPr lang="en-US" dirty="0">
              <a:latin typeface="Arial" pitchFamily="34" charset="0"/>
              <a:cs typeface="Arial" pitchFamily="34" charset="0"/>
            </a:endParaRPr>
          </a:p>
          <a:p>
            <a:pPr>
              <a:buNone/>
            </a:pPr>
            <a:endParaRPr lang="en-US" sz="2400" dirty="0"/>
          </a:p>
        </p:txBody>
      </p:sp>
    </p:spTree>
    <p:extLst>
      <p:ext uri="{BB962C8B-B14F-4D97-AF65-F5344CB8AC3E}">
        <p14:creationId xmlns:p14="http://schemas.microsoft.com/office/powerpoint/2010/main" val="1560266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876300" y="466785"/>
            <a:ext cx="7391400" cy="742950"/>
          </a:xfrm>
        </p:spPr>
        <p:txBody>
          <a:bodyPr/>
          <a:lstStyle/>
          <a:p>
            <a:r>
              <a:rPr lang="en-CA" sz="4000" b="1" dirty="0">
                <a:latin typeface="Calibri" panose="020F0502020204030204" pitchFamily="34" charset="0"/>
                <a:cs typeface="Calibri" panose="020F0502020204030204" pitchFamily="34" charset="0"/>
              </a:rPr>
              <a:t>ELECTIVE CHOICES</a:t>
            </a:r>
            <a:br>
              <a:rPr lang="en-CA" sz="4000" b="1" dirty="0">
                <a:latin typeface="Calibri" panose="020F0502020204030204" pitchFamily="34" charset="0"/>
                <a:cs typeface="Calibri" panose="020F0502020204030204" pitchFamily="34" charset="0"/>
              </a:rPr>
            </a:br>
            <a:r>
              <a:rPr lang="en-CA" sz="4000" b="1" dirty="0">
                <a:latin typeface="Calibri" panose="020F0502020204030204" pitchFamily="34" charset="0"/>
                <a:cs typeface="Calibri" panose="020F0502020204030204" pitchFamily="34" charset="0"/>
              </a:rPr>
              <a:t>Business &amp; Guidance</a:t>
            </a:r>
            <a:endParaRPr lang="en-US" sz="4000" b="1" dirty="0">
              <a:effectLst/>
              <a:latin typeface="Calibri" panose="020F0502020204030204" pitchFamily="34" charset="0"/>
              <a:cs typeface="Calibri" panose="020F0502020204030204" pitchFamily="34" charset="0"/>
            </a:endParaRPr>
          </a:p>
        </p:txBody>
      </p:sp>
      <p:sp>
        <p:nvSpPr>
          <p:cNvPr id="272387" name="Rectangle 3"/>
          <p:cNvSpPr>
            <a:spLocks noGrp="1" noChangeArrowheads="1"/>
          </p:cNvSpPr>
          <p:nvPr>
            <p:ph type="body" sz="half" idx="1"/>
          </p:nvPr>
        </p:nvSpPr>
        <p:spPr>
          <a:xfrm>
            <a:off x="876300" y="1666935"/>
            <a:ext cx="7605668" cy="3107084"/>
          </a:xfrm>
        </p:spPr>
        <p:txBody>
          <a:bodyPr/>
          <a:lstStyle/>
          <a:p>
            <a:pPr>
              <a:buFont typeface="Wingdings" pitchFamily="2" charset="2"/>
              <a:buNone/>
            </a:pPr>
            <a:endParaRPr lang="en-US" sz="3200" dirty="0">
              <a:latin typeface="Arial" pitchFamily="34" charset="0"/>
              <a:cs typeface="Arial" pitchFamily="34" charset="0"/>
            </a:endParaRPr>
          </a:p>
          <a:p>
            <a:r>
              <a:rPr lang="en-US" dirty="0">
                <a:latin typeface="Calibri" panose="020F0502020204030204" pitchFamily="34" charset="0"/>
                <a:cs typeface="Calibri" panose="020F0502020204030204" pitchFamily="34" charset="0"/>
              </a:rPr>
              <a:t>Intro to Business/Information Technology</a:t>
            </a:r>
          </a:p>
          <a:p>
            <a:r>
              <a:rPr lang="en-US" dirty="0">
                <a:latin typeface="Calibri" panose="020F0502020204030204" pitchFamily="34" charset="0"/>
                <a:cs typeface="Calibri" panose="020F0502020204030204" pitchFamily="34" charset="0"/>
              </a:rPr>
              <a:t>Learning Strategies  </a:t>
            </a:r>
          </a:p>
          <a:p>
            <a:r>
              <a:rPr lang="en-US" dirty="0">
                <a:latin typeface="Calibri" panose="020F0502020204030204" pitchFamily="34" charset="0"/>
                <a:cs typeface="Calibri" panose="020F0502020204030204" pitchFamily="34" charset="0"/>
              </a:rPr>
              <a:t>Computer Science </a:t>
            </a:r>
          </a:p>
          <a:p>
            <a:pPr marL="0" indent="0">
              <a:buNone/>
            </a:pPr>
            <a:endParaRPr lang="en-US" dirty="0">
              <a:latin typeface="Calibri" panose="020F0502020204030204" pitchFamily="34" charset="0"/>
              <a:cs typeface="Calibri" panose="020F0502020204030204" pitchFamily="34" charset="0"/>
            </a:endParaRPr>
          </a:p>
          <a:p>
            <a:pPr>
              <a:buFont typeface="Wingdings" pitchFamily="2" charset="2"/>
              <a:buNone/>
            </a:pPr>
            <a:endParaRPr lang="en-US" sz="2400" dirty="0"/>
          </a:p>
        </p:txBody>
      </p:sp>
    </p:spTree>
    <p:extLst>
      <p:ext uri="{BB962C8B-B14F-4D97-AF65-F5344CB8AC3E}">
        <p14:creationId xmlns:p14="http://schemas.microsoft.com/office/powerpoint/2010/main" val="2325583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62730" y="503864"/>
            <a:ext cx="7391400" cy="742950"/>
          </a:xfrm>
        </p:spPr>
        <p:txBody>
          <a:bodyPr/>
          <a:lstStyle/>
          <a:p>
            <a:r>
              <a:rPr lang="en-CA" sz="4000" b="1" dirty="0">
                <a:latin typeface="Calibri" panose="020F0502020204030204" pitchFamily="34" charset="0"/>
                <a:cs typeface="Calibri" panose="020F0502020204030204" pitchFamily="34" charset="0"/>
              </a:rPr>
              <a:t>ELECTIVE CHOICES</a:t>
            </a:r>
            <a:br>
              <a:rPr lang="en-CA" sz="4000" b="1" dirty="0">
                <a:latin typeface="Calibri" panose="020F0502020204030204" pitchFamily="34" charset="0"/>
                <a:cs typeface="Calibri" panose="020F0502020204030204" pitchFamily="34" charset="0"/>
              </a:rPr>
            </a:br>
            <a:r>
              <a:rPr lang="en-CA" sz="4000" b="1" dirty="0">
                <a:latin typeface="Calibri" panose="020F0502020204030204" pitchFamily="34" charset="0"/>
                <a:cs typeface="Calibri" panose="020F0502020204030204" pitchFamily="34" charset="0"/>
              </a:rPr>
              <a:t>English &amp; Languages</a:t>
            </a:r>
            <a:endParaRPr lang="en-US" sz="4000" b="1" dirty="0">
              <a:effectLst/>
              <a:latin typeface="Calibri" panose="020F0502020204030204" pitchFamily="34" charset="0"/>
              <a:cs typeface="Calibri" panose="020F0502020204030204" pitchFamily="34" charset="0"/>
            </a:endParaRPr>
          </a:p>
        </p:txBody>
      </p:sp>
      <p:sp>
        <p:nvSpPr>
          <p:cNvPr id="272387" name="Rectangle 3"/>
          <p:cNvSpPr>
            <a:spLocks noGrp="1" noChangeArrowheads="1"/>
          </p:cNvSpPr>
          <p:nvPr>
            <p:ph type="body" sz="half" idx="1"/>
          </p:nvPr>
        </p:nvSpPr>
        <p:spPr>
          <a:xfrm>
            <a:off x="1295400" y="971550"/>
            <a:ext cx="3581400" cy="3657600"/>
          </a:xfrm>
        </p:spPr>
        <p:txBody>
          <a:bodyPr/>
          <a:lstStyle/>
          <a:p>
            <a:pPr>
              <a:buFont typeface="Wingdings" pitchFamily="2" charset="2"/>
              <a:buNone/>
            </a:pPr>
            <a:endParaRPr lang="en-US" sz="3200" dirty="0">
              <a:latin typeface="Arial" pitchFamily="34" charset="0"/>
              <a:cs typeface="Arial" pitchFamily="34" charset="0"/>
            </a:endParaRPr>
          </a:p>
          <a:p>
            <a:pPr>
              <a:buFont typeface="Wingdings" pitchFamily="2" charset="2"/>
              <a:buNone/>
            </a:pPr>
            <a:endParaRPr lang="en-US" dirty="0"/>
          </a:p>
        </p:txBody>
      </p:sp>
      <p:sp>
        <p:nvSpPr>
          <p:cNvPr id="272388" name="Rectangle 4"/>
          <p:cNvSpPr>
            <a:spLocks noGrp="1" noChangeArrowheads="1"/>
          </p:cNvSpPr>
          <p:nvPr>
            <p:ph type="body" sz="half" idx="2"/>
          </p:nvPr>
        </p:nvSpPr>
        <p:spPr>
          <a:xfrm>
            <a:off x="882502" y="1984701"/>
            <a:ext cx="7066066" cy="2502239"/>
          </a:xfrm>
        </p:spPr>
        <p:txBody>
          <a:bodyPr/>
          <a:lstStyle/>
          <a:p>
            <a:r>
              <a:rPr lang="en-US" dirty="0">
                <a:latin typeface="Calibri" panose="020F0502020204030204" pitchFamily="34" charset="0"/>
                <a:cs typeface="Calibri" panose="020F0502020204030204" pitchFamily="34" charset="0"/>
              </a:rPr>
              <a:t>French (D or P)</a:t>
            </a:r>
          </a:p>
          <a:p>
            <a:r>
              <a:rPr lang="en-US" dirty="0">
                <a:latin typeface="Calibri" panose="020F0502020204030204" pitchFamily="34" charset="0"/>
                <a:cs typeface="Calibri" panose="020F0502020204030204" pitchFamily="34" charset="0"/>
              </a:rPr>
              <a:t>Extended French (D)</a:t>
            </a:r>
          </a:p>
          <a:p>
            <a:r>
              <a:rPr lang="en-US" dirty="0">
                <a:latin typeface="Calibri" panose="020F0502020204030204" pitchFamily="34" charset="0"/>
                <a:cs typeface="Calibri" panose="020F0502020204030204" pitchFamily="34" charset="0"/>
              </a:rPr>
              <a:t>ESL (English as a Second Language)</a:t>
            </a:r>
          </a:p>
          <a:p>
            <a:r>
              <a:rPr lang="en-US" dirty="0">
                <a:latin typeface="Calibri" panose="020F0502020204030204" pitchFamily="34" charset="0"/>
                <a:cs typeface="Calibri" panose="020F0502020204030204" pitchFamily="34" charset="0"/>
              </a:rPr>
              <a:t>Media Studies (gr. 11) (prerequisite gr. 10 </a:t>
            </a:r>
            <a:r>
              <a:rPr lang="en-US" dirty="0" err="1">
                <a:latin typeface="Calibri" panose="020F0502020204030204" pitchFamily="34" charset="0"/>
                <a:cs typeface="Calibri" panose="020F0502020204030204" pitchFamily="34" charset="0"/>
              </a:rPr>
              <a:t>english</a:t>
            </a:r>
            <a:endParaRPr lang="en-US" dirty="0">
              <a:latin typeface="Calibri" panose="020F0502020204030204" pitchFamily="34" charset="0"/>
              <a:cs typeface="Calibri" panose="020F0502020204030204" pitchFamily="34" charset="0"/>
            </a:endParaRPr>
          </a:p>
          <a:p>
            <a:pPr>
              <a:buNone/>
            </a:pPr>
            <a:endParaRPr lang="en-US" sz="2400" dirty="0"/>
          </a:p>
        </p:txBody>
      </p:sp>
    </p:spTree>
    <p:extLst>
      <p:ext uri="{BB962C8B-B14F-4D97-AF65-F5344CB8AC3E}">
        <p14:creationId xmlns:p14="http://schemas.microsoft.com/office/powerpoint/2010/main" val="833445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68" y="105458"/>
            <a:ext cx="7772400" cy="1021556"/>
          </a:xfrm>
        </p:spPr>
        <p:txBody>
          <a:bodyPr/>
          <a:lstStyle/>
          <a:p>
            <a:pPr algn="ctr"/>
            <a:r>
              <a:rPr lang="en-CA" dirty="0">
                <a:latin typeface="Calibri" panose="020F0502020204030204" pitchFamily="34" charset="0"/>
                <a:cs typeface="Calibri" panose="020F0502020204030204" pitchFamily="34" charset="0"/>
              </a:rPr>
              <a:t>ELECTIVE CHOICES</a:t>
            </a:r>
            <a:br>
              <a:rPr lang="en-CA" dirty="0">
                <a:latin typeface="Calibri" panose="020F0502020204030204" pitchFamily="34" charset="0"/>
                <a:cs typeface="Calibri" panose="020F0502020204030204" pitchFamily="34" charset="0"/>
              </a:rPr>
            </a:br>
            <a:r>
              <a:rPr lang="en-CA" dirty="0">
                <a:latin typeface="Calibri" panose="020F0502020204030204" pitchFamily="34" charset="0"/>
                <a:cs typeface="Calibri" panose="020F0502020204030204" pitchFamily="34" charset="0"/>
              </a:rPr>
              <a:t>Physical Education</a:t>
            </a:r>
          </a:p>
        </p:txBody>
      </p:sp>
      <p:sp>
        <p:nvSpPr>
          <p:cNvPr id="5" name="Rectangle 4"/>
          <p:cNvSpPr/>
          <p:nvPr/>
        </p:nvSpPr>
        <p:spPr>
          <a:xfrm>
            <a:off x="533291" y="1723707"/>
            <a:ext cx="7541777" cy="2591479"/>
          </a:xfrm>
          <a:prstGeom prst="rect">
            <a:avLst/>
          </a:prstGeom>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Health and Physical Education – Co-ed</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Personal Fitness</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Hockey (grade 9)</a:t>
            </a: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Volleyball (Coed) (grade 10) </a:t>
            </a:r>
            <a:endPar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FFFF00"/>
              </a:buClr>
              <a:buSzPct val="75000"/>
              <a:buFont typeface="Wingdings" pitchFamily="2" charset="2"/>
              <a:buChar char="n"/>
              <a:tabLst/>
              <a:defRPr/>
            </a:pP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2976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19" y="171450"/>
            <a:ext cx="7920431" cy="914400"/>
          </a:xfrm>
        </p:spPr>
        <p:txBody>
          <a:bodyPr/>
          <a:lstStyle/>
          <a:p>
            <a:r>
              <a:rPr lang="en-CA" sz="4000" b="1" dirty="0">
                <a:latin typeface="Calibri" panose="020F0502020204030204" pitchFamily="34" charset="0"/>
                <a:cs typeface="Calibri" panose="020F0502020204030204" pitchFamily="34" charset="0"/>
              </a:rPr>
              <a:t>ELECTIVE CHOICES - TECH</a:t>
            </a:r>
            <a:endParaRPr lang="en-US" sz="4000"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861387" y="1000790"/>
            <a:ext cx="6091765" cy="4060308"/>
          </a:xfrm>
        </p:spPr>
        <p:txBody>
          <a:bodyPr/>
          <a:lstStyle/>
          <a:p>
            <a:r>
              <a:rPr lang="en-US" dirty="0">
                <a:latin typeface="Calibri" panose="020F0502020204030204" pitchFamily="34" charset="0"/>
                <a:cs typeface="Calibri" panose="020F0502020204030204" pitchFamily="34" charset="0"/>
              </a:rPr>
              <a:t>Barber </a:t>
            </a:r>
            <a:r>
              <a:rPr lang="en-US" sz="2000" dirty="0">
                <a:latin typeface="Calibri" panose="020F0502020204030204" pitchFamily="34" charset="0"/>
                <a:cs typeface="Calibri" panose="020F0502020204030204" pitchFamily="34" charset="0"/>
              </a:rPr>
              <a:t>(gr 11)</a:t>
            </a:r>
            <a:r>
              <a:rPr lang="en-US" dirty="0">
                <a:latin typeface="Calibri" panose="020F0502020204030204" pitchFamily="34" charset="0"/>
                <a:cs typeface="Calibri" panose="020F0502020204030204" pitchFamily="34" charset="0"/>
              </a:rPr>
              <a:t> - </a:t>
            </a:r>
            <a:r>
              <a:rPr lang="en-US" dirty="0">
                <a:solidFill>
                  <a:srgbClr val="FF0000"/>
                </a:solidFill>
                <a:latin typeface="Calibri" panose="020F0502020204030204" pitchFamily="34" charset="0"/>
                <a:cs typeface="Calibri" panose="020F0502020204030204" pitchFamily="34" charset="0"/>
              </a:rPr>
              <a:t>NEW</a:t>
            </a:r>
          </a:p>
          <a:p>
            <a:r>
              <a:rPr lang="en-US" dirty="0">
                <a:latin typeface="Calibri" panose="020F0502020204030204" pitchFamily="34" charset="0"/>
                <a:cs typeface="Calibri" panose="020F0502020204030204" pitchFamily="34" charset="0"/>
              </a:rPr>
              <a:t>Communications</a:t>
            </a:r>
          </a:p>
          <a:p>
            <a:r>
              <a:rPr lang="en-US" dirty="0">
                <a:latin typeface="Calibri" panose="020F0502020204030204" pitchFamily="34" charset="0"/>
                <a:cs typeface="Calibri" panose="020F0502020204030204" pitchFamily="34" charset="0"/>
              </a:rPr>
              <a:t>Computer Engineering</a:t>
            </a:r>
          </a:p>
          <a:p>
            <a:r>
              <a:rPr lang="en-US" dirty="0">
                <a:latin typeface="Calibri" panose="020F0502020204030204" pitchFamily="34" charset="0"/>
                <a:cs typeface="Calibri" panose="020F0502020204030204" pitchFamily="34" charset="0"/>
              </a:rPr>
              <a:t>Construction</a:t>
            </a:r>
          </a:p>
          <a:p>
            <a:r>
              <a:rPr lang="en-US" dirty="0">
                <a:latin typeface="Calibri" panose="020F0502020204030204" pitchFamily="34" charset="0"/>
                <a:cs typeface="Calibri" panose="020F0502020204030204" pitchFamily="34" charset="0"/>
              </a:rPr>
              <a:t>Cooking (Hospitality)</a:t>
            </a:r>
          </a:p>
          <a:p>
            <a:r>
              <a:rPr lang="en-US" dirty="0">
                <a:latin typeface="Calibri" panose="020F0502020204030204" pitchFamily="34" charset="0"/>
                <a:cs typeface="Calibri" panose="020F0502020204030204" pitchFamily="34" charset="0"/>
              </a:rPr>
              <a:t>Hairstyling </a:t>
            </a:r>
            <a:endParaRPr lang="en-US" sz="24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Tech Design</a:t>
            </a:r>
          </a:p>
          <a:p>
            <a:r>
              <a:rPr lang="en-US" dirty="0">
                <a:latin typeface="Calibri" panose="020F0502020204030204" pitchFamily="34" charset="0"/>
                <a:cs typeface="Calibri" panose="020F0502020204030204" pitchFamily="34" charset="0"/>
              </a:rPr>
              <a:t>Transportation</a:t>
            </a:r>
          </a:p>
          <a:p>
            <a:endParaRPr lang="en-US" dirty="0">
              <a:latin typeface="Calibri" panose="020F0502020204030204" pitchFamily="34" charset="0"/>
              <a:cs typeface="Calibri" panose="020F0502020204030204" pitchFamily="34" charset="0"/>
            </a:endParaRPr>
          </a:p>
          <a:p>
            <a:pPr marL="0" indent="0">
              <a:buNone/>
            </a:pPr>
            <a:endParaRPr lang="en-US" sz="2600" dirty="0">
              <a:latin typeface="Arial" pitchFamily="34" charset="0"/>
              <a:cs typeface="Arial" pitchFamily="34" charset="0"/>
            </a:endParaRPr>
          </a:p>
          <a:p>
            <a:pPr>
              <a:buNone/>
            </a:pPr>
            <a:endParaRPr lang="en-US" dirty="0"/>
          </a:p>
        </p:txBody>
      </p:sp>
    </p:spTree>
    <p:extLst>
      <p:ext uri="{BB962C8B-B14F-4D97-AF65-F5344CB8AC3E}">
        <p14:creationId xmlns:p14="http://schemas.microsoft.com/office/powerpoint/2010/main" val="706795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D16E-582B-47FD-A829-DBDB652BE2CC}"/>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Alternate Choice</a:t>
            </a:r>
          </a:p>
        </p:txBody>
      </p:sp>
      <p:sp>
        <p:nvSpPr>
          <p:cNvPr id="3" name="Content Placeholder 2">
            <a:extLst>
              <a:ext uri="{FF2B5EF4-FFF2-40B4-BE49-F238E27FC236}">
                <a16:creationId xmlns:a16="http://schemas.microsoft.com/office/drawing/2014/main" id="{D16B7315-5837-4EC5-87E7-87985FB906AB}"/>
              </a:ext>
            </a:extLst>
          </p:cNvPr>
          <p:cNvSpPr>
            <a:spLocks noGrp="1"/>
          </p:cNvSpPr>
          <p:nvPr>
            <p:ph idx="1"/>
          </p:nvPr>
        </p:nvSpPr>
        <p:spPr>
          <a:xfrm>
            <a:off x="685800" y="1231106"/>
            <a:ext cx="7772400" cy="2724206"/>
          </a:xfrm>
        </p:spPr>
        <p:txBody>
          <a:bodyPr/>
          <a:lstStyle/>
          <a:p>
            <a:r>
              <a:rPr lang="en-US" sz="2800" dirty="0">
                <a:latin typeface="Calibri" panose="020F0502020204030204" pitchFamily="34" charset="0"/>
                <a:cs typeface="Calibri" panose="020F0502020204030204" pitchFamily="34" charset="0"/>
              </a:rPr>
              <a:t>We are requiring students to make an ALTERNATE (elective) CHOICE</a:t>
            </a:r>
          </a:p>
          <a:p>
            <a:r>
              <a:rPr lang="en-US" sz="2800" dirty="0">
                <a:latin typeface="Calibri" panose="020F0502020204030204" pitchFamily="34" charset="0"/>
                <a:cs typeface="Calibri" panose="020F0502020204030204" pitchFamily="34" charset="0"/>
              </a:rPr>
              <a:t>Choose a BACKUP Option that you would be happy with if one of your choices does not run, or if there is a conflict.</a:t>
            </a:r>
          </a:p>
        </p:txBody>
      </p:sp>
    </p:spTree>
    <p:extLst>
      <p:ext uri="{BB962C8B-B14F-4D97-AF65-F5344CB8AC3E}">
        <p14:creationId xmlns:p14="http://schemas.microsoft.com/office/powerpoint/2010/main" val="1597944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D16E-582B-47FD-A829-DBDB652BE2CC}"/>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HOW TO REGISTER</a:t>
            </a:r>
          </a:p>
        </p:txBody>
      </p:sp>
      <p:sp>
        <p:nvSpPr>
          <p:cNvPr id="3" name="Content Placeholder 2">
            <a:extLst>
              <a:ext uri="{FF2B5EF4-FFF2-40B4-BE49-F238E27FC236}">
                <a16:creationId xmlns:a16="http://schemas.microsoft.com/office/drawing/2014/main" id="{D16B7315-5837-4EC5-87E7-87985FB906AB}"/>
              </a:ext>
            </a:extLst>
          </p:cNvPr>
          <p:cNvSpPr>
            <a:spLocks noGrp="1"/>
          </p:cNvSpPr>
          <p:nvPr>
            <p:ph idx="1"/>
          </p:nvPr>
        </p:nvSpPr>
        <p:spPr>
          <a:xfrm>
            <a:off x="295712" y="1425039"/>
            <a:ext cx="8552576" cy="3718461"/>
          </a:xfrm>
        </p:spPr>
        <p:txBody>
          <a:bodyPr/>
          <a:lstStyle/>
          <a:p>
            <a:pPr marL="0" indent="0">
              <a:buNone/>
            </a:pPr>
            <a:r>
              <a:rPr lang="en-US" sz="3600" dirty="0">
                <a:latin typeface="Calibri" panose="020F0502020204030204" pitchFamily="34" charset="0"/>
                <a:cs typeface="Calibri" panose="020F0502020204030204" pitchFamily="34" charset="0"/>
              </a:rPr>
              <a:t>Register through my blueprint </a:t>
            </a:r>
            <a:r>
              <a:rPr lang="en-CA" sz="2800" dirty="0" err="1">
                <a:hlinkClick r:id="rId3">
                  <a:extLst>
                    <a:ext uri="{A12FA001-AC4F-418D-AE19-62706E023703}">
                      <ahyp:hlinkClr xmlns:ahyp="http://schemas.microsoft.com/office/drawing/2018/hyperlinkcolor" val="tx"/>
                    </a:ext>
                  </a:extLst>
                </a:hlinkClick>
              </a:rPr>
              <a:t>myBlueprint</a:t>
            </a:r>
            <a:br>
              <a:rPr lang="en-CA" sz="2800" dirty="0"/>
            </a:br>
            <a:endParaRPr lang="en-CA" sz="2800" dirty="0"/>
          </a:p>
          <a:p>
            <a:pPr marL="0" indent="0">
              <a:buNone/>
            </a:pPr>
            <a:r>
              <a:rPr lang="en-US" sz="2800" dirty="0" err="1">
                <a:hlinkClick r:id="rId4"/>
              </a:rPr>
              <a:t>myBlueprint</a:t>
            </a:r>
            <a:r>
              <a:rPr lang="en-US" sz="2800" dirty="0">
                <a:hlinkClick r:id="rId4"/>
              </a:rPr>
              <a:t> Registration instructions</a:t>
            </a:r>
            <a:endParaRPr lang="en-US" sz="2800" b="1" dirty="0"/>
          </a:p>
          <a:p>
            <a:pPr marL="0" indent="0">
              <a:buNone/>
            </a:pPr>
            <a:r>
              <a:rPr lang="en-US" sz="3500" b="1" dirty="0">
                <a:latin typeface="Calibri" panose="020F0502020204030204" pitchFamily="34" charset="0"/>
                <a:cs typeface="Calibri" panose="020F0502020204030204" pitchFamily="34" charset="0"/>
              </a:rPr>
              <a:t>** Due date:  Feb 22, 2022</a:t>
            </a:r>
          </a:p>
          <a:p>
            <a:pPr marL="0" indent="0">
              <a:buNone/>
            </a:pP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a:p>
            <a:pPr marL="0" indent="0">
              <a:buNone/>
            </a:pPr>
            <a:r>
              <a:rPr lang="en-US" dirty="0">
                <a:latin typeface="Calibri" panose="020F0502020204030204" pitchFamily="34" charset="0"/>
                <a:cs typeface="Calibri" panose="020F0502020204030204" pitchFamily="34" charset="0"/>
              </a:rPr>
              <a:t>** In order to save a spot in the classes you want for grade 11, you must SUBMIT your course selections by the due date: Feb 22, 2021</a:t>
            </a:r>
          </a:p>
        </p:txBody>
      </p:sp>
      <p:pic>
        <p:nvPicPr>
          <p:cNvPr id="4" name="Picture 3">
            <a:extLst>
              <a:ext uri="{FF2B5EF4-FFF2-40B4-BE49-F238E27FC236}">
                <a16:creationId xmlns:a16="http://schemas.microsoft.com/office/drawing/2014/main" id="{922946B2-3756-48F5-93C7-A4A85CE4877D}"/>
              </a:ext>
            </a:extLst>
          </p:cNvPr>
          <p:cNvPicPr>
            <a:picLocks noChangeAspect="1"/>
          </p:cNvPicPr>
          <p:nvPr/>
        </p:nvPicPr>
        <p:blipFill>
          <a:blip r:embed="rId5"/>
          <a:stretch>
            <a:fillRect/>
          </a:stretch>
        </p:blipFill>
        <p:spPr>
          <a:xfrm>
            <a:off x="7943850" y="3074966"/>
            <a:ext cx="1028700" cy="904875"/>
          </a:xfrm>
          <a:prstGeom prst="rect">
            <a:avLst/>
          </a:prstGeom>
        </p:spPr>
      </p:pic>
    </p:spTree>
    <p:extLst>
      <p:ext uri="{BB962C8B-B14F-4D97-AF65-F5344CB8AC3E}">
        <p14:creationId xmlns:p14="http://schemas.microsoft.com/office/powerpoint/2010/main" val="475893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a:t>REMEMBER…</a:t>
            </a:r>
          </a:p>
        </p:txBody>
      </p:sp>
      <p:sp>
        <p:nvSpPr>
          <p:cNvPr id="3" name="Content Placeholder 2"/>
          <p:cNvSpPr>
            <a:spLocks noGrp="1"/>
          </p:cNvSpPr>
          <p:nvPr>
            <p:ph idx="1"/>
          </p:nvPr>
        </p:nvSpPr>
        <p:spPr/>
        <p:txBody>
          <a:bodyPr/>
          <a:lstStyle/>
          <a:p>
            <a:pPr algn="l"/>
            <a:r>
              <a:rPr lang="en-US" sz="3200" dirty="0"/>
              <a:t>Course Request Sign-Off Form due Feb 22</a:t>
            </a:r>
            <a:r>
              <a:rPr lang="en-US" sz="3200" baseline="30000" dirty="0"/>
              <a:t>nd</a:t>
            </a:r>
            <a:r>
              <a:rPr lang="en-US" sz="3200" dirty="0"/>
              <a:t> with your $35 activity fee.</a:t>
            </a:r>
          </a:p>
          <a:p>
            <a:pPr algn="l"/>
            <a:r>
              <a:rPr lang="en-CA" sz="3200" dirty="0"/>
              <a:t>A parent signature is required.  </a:t>
            </a:r>
          </a:p>
          <a:p>
            <a:pPr algn="l"/>
            <a:r>
              <a:rPr lang="en-CA" sz="3200" dirty="0"/>
              <a:t>Once you hit SUBMIT, courses are locked in!</a:t>
            </a:r>
          </a:p>
        </p:txBody>
      </p:sp>
    </p:spTree>
    <p:extLst>
      <p:ext uri="{BB962C8B-B14F-4D97-AF65-F5344CB8AC3E}">
        <p14:creationId xmlns:p14="http://schemas.microsoft.com/office/powerpoint/2010/main" val="1390596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CE27-EC85-4B75-A1FD-43DE567DC9A1}"/>
              </a:ext>
            </a:extLst>
          </p:cNvPr>
          <p:cNvSpPr>
            <a:spLocks noGrp="1"/>
          </p:cNvSpPr>
          <p:nvPr>
            <p:ph type="title"/>
          </p:nvPr>
        </p:nvSpPr>
        <p:spPr/>
        <p:txBody>
          <a:bodyPr/>
          <a:lstStyle/>
          <a:p>
            <a:r>
              <a:rPr lang="en-US" dirty="0"/>
              <a:t>Questions? Need Guidance?</a:t>
            </a:r>
            <a:endParaRPr lang="en-CA" dirty="0"/>
          </a:p>
        </p:txBody>
      </p:sp>
      <p:graphicFrame>
        <p:nvGraphicFramePr>
          <p:cNvPr id="7" name="Table 7">
            <a:extLst>
              <a:ext uri="{FF2B5EF4-FFF2-40B4-BE49-F238E27FC236}">
                <a16:creationId xmlns:a16="http://schemas.microsoft.com/office/drawing/2014/main" id="{C01B9872-3C02-417F-A6D7-8D5B823DB226}"/>
              </a:ext>
            </a:extLst>
          </p:cNvPr>
          <p:cNvGraphicFramePr>
            <a:graphicFrameLocks noGrp="1"/>
          </p:cNvGraphicFramePr>
          <p:nvPr>
            <p:ph sz="quarter" idx="4"/>
            <p:extLst>
              <p:ext uri="{D42A27DB-BD31-4B8C-83A1-F6EECF244321}">
                <p14:modId xmlns:p14="http://schemas.microsoft.com/office/powerpoint/2010/main" val="3295955251"/>
              </p:ext>
            </p:extLst>
          </p:nvPr>
        </p:nvGraphicFramePr>
        <p:xfrm>
          <a:off x="633046" y="1934821"/>
          <a:ext cx="7863838" cy="2956156"/>
        </p:xfrm>
        <a:graphic>
          <a:graphicData uri="http://schemas.openxmlformats.org/drawingml/2006/table">
            <a:tbl>
              <a:tblPr firstRow="1" bandRow="1">
                <a:tableStyleId>{5C22544A-7EE6-4342-B048-85BDC9FD1C3A}</a:tableStyleId>
              </a:tblPr>
              <a:tblGrid>
                <a:gridCol w="3931919">
                  <a:extLst>
                    <a:ext uri="{9D8B030D-6E8A-4147-A177-3AD203B41FA5}">
                      <a16:colId xmlns:a16="http://schemas.microsoft.com/office/drawing/2014/main" val="307562440"/>
                    </a:ext>
                  </a:extLst>
                </a:gridCol>
                <a:gridCol w="3931919">
                  <a:extLst>
                    <a:ext uri="{9D8B030D-6E8A-4147-A177-3AD203B41FA5}">
                      <a16:colId xmlns:a16="http://schemas.microsoft.com/office/drawing/2014/main" val="1485023796"/>
                    </a:ext>
                  </a:extLst>
                </a:gridCol>
              </a:tblGrid>
              <a:tr h="739039">
                <a:tc>
                  <a:txBody>
                    <a:bodyPr/>
                    <a:lstStyle/>
                    <a:p>
                      <a:pPr algn="ctr"/>
                      <a:r>
                        <a:rPr lang="en-US" sz="2600" dirty="0"/>
                        <a:t>Your Surname</a:t>
                      </a:r>
                      <a:endParaRPr lang="en-CA" sz="2600" dirty="0"/>
                    </a:p>
                  </a:txBody>
                  <a:tcPr/>
                </a:tc>
                <a:tc>
                  <a:txBody>
                    <a:bodyPr/>
                    <a:lstStyle/>
                    <a:p>
                      <a:pPr algn="ctr"/>
                      <a:r>
                        <a:rPr lang="en-US" sz="2600" dirty="0"/>
                        <a:t>Counsellor Contact</a:t>
                      </a:r>
                      <a:endParaRPr lang="en-CA" sz="2600" dirty="0"/>
                    </a:p>
                  </a:txBody>
                  <a:tcPr/>
                </a:tc>
                <a:extLst>
                  <a:ext uri="{0D108BD9-81ED-4DB2-BD59-A6C34878D82A}">
                    <a16:rowId xmlns:a16="http://schemas.microsoft.com/office/drawing/2014/main" val="522862541"/>
                  </a:ext>
                </a:extLst>
              </a:tr>
              <a:tr h="739039">
                <a:tc>
                  <a:txBody>
                    <a:bodyPr/>
                    <a:lstStyle/>
                    <a:p>
                      <a:pPr algn="ctr"/>
                      <a:r>
                        <a:rPr lang="en-US" sz="2600" dirty="0"/>
                        <a:t>A – Ha</a:t>
                      </a:r>
                      <a:endParaRPr lang="en-CA" sz="2600" dirty="0"/>
                    </a:p>
                  </a:txBody>
                  <a:tcPr/>
                </a:tc>
                <a:tc>
                  <a:txBody>
                    <a:bodyPr/>
                    <a:lstStyle/>
                    <a:p>
                      <a:pPr algn="ctr"/>
                      <a:r>
                        <a:rPr lang="en-US" sz="2600" dirty="0">
                          <a:hlinkClick r:id="rId3"/>
                        </a:rPr>
                        <a:t>caitken@bhncdsb.ca</a:t>
                      </a:r>
                      <a:endParaRPr lang="en-CA" sz="2600" dirty="0"/>
                    </a:p>
                  </a:txBody>
                  <a:tcPr/>
                </a:tc>
                <a:extLst>
                  <a:ext uri="{0D108BD9-81ED-4DB2-BD59-A6C34878D82A}">
                    <a16:rowId xmlns:a16="http://schemas.microsoft.com/office/drawing/2014/main" val="3943671207"/>
                  </a:ext>
                </a:extLst>
              </a:tr>
              <a:tr h="739039">
                <a:tc>
                  <a:txBody>
                    <a:bodyPr/>
                    <a:lstStyle/>
                    <a:p>
                      <a:pPr algn="ctr"/>
                      <a:r>
                        <a:rPr lang="en-US" sz="2600" dirty="0"/>
                        <a:t>He – Pi</a:t>
                      </a:r>
                      <a:endParaRPr lang="en-CA" sz="2600" dirty="0"/>
                    </a:p>
                  </a:txBody>
                  <a:tcPr/>
                </a:tc>
                <a:tc>
                  <a:txBody>
                    <a:bodyPr/>
                    <a:lstStyle/>
                    <a:p>
                      <a:pPr algn="ctr"/>
                      <a:r>
                        <a:rPr lang="en-US" sz="2600" dirty="0">
                          <a:hlinkClick r:id="rId4"/>
                        </a:rPr>
                        <a:t>cdeconinck@bhncdsb.ca</a:t>
                      </a:r>
                      <a:endParaRPr lang="en-US" sz="2600" dirty="0"/>
                    </a:p>
                  </a:txBody>
                  <a:tcPr/>
                </a:tc>
                <a:extLst>
                  <a:ext uri="{0D108BD9-81ED-4DB2-BD59-A6C34878D82A}">
                    <a16:rowId xmlns:a16="http://schemas.microsoft.com/office/drawing/2014/main" val="2657728390"/>
                  </a:ext>
                </a:extLst>
              </a:tr>
              <a:tr h="739039">
                <a:tc>
                  <a:txBody>
                    <a:bodyPr/>
                    <a:lstStyle/>
                    <a:p>
                      <a:pPr algn="ctr"/>
                      <a:r>
                        <a:rPr lang="en-US" sz="2600" dirty="0"/>
                        <a:t>Po - Z</a:t>
                      </a:r>
                      <a:endParaRPr lang="en-CA" sz="2600" dirty="0"/>
                    </a:p>
                  </a:txBody>
                  <a:tcPr/>
                </a:tc>
                <a:tc>
                  <a:txBody>
                    <a:bodyPr/>
                    <a:lstStyle/>
                    <a:p>
                      <a:pPr algn="ctr"/>
                      <a:r>
                        <a:rPr lang="en-US" sz="2600" dirty="0">
                          <a:hlinkClick r:id="rId5"/>
                        </a:rPr>
                        <a:t>rderoo@bhncdsb.ca</a:t>
                      </a:r>
                      <a:r>
                        <a:rPr lang="en-US" sz="2600" dirty="0"/>
                        <a:t> </a:t>
                      </a:r>
                      <a:endParaRPr lang="en-CA" sz="2600" dirty="0"/>
                    </a:p>
                  </a:txBody>
                  <a:tcPr/>
                </a:tc>
                <a:extLst>
                  <a:ext uri="{0D108BD9-81ED-4DB2-BD59-A6C34878D82A}">
                    <a16:rowId xmlns:a16="http://schemas.microsoft.com/office/drawing/2014/main" val="1143572993"/>
                  </a:ext>
                </a:extLst>
              </a:tr>
            </a:tbl>
          </a:graphicData>
        </a:graphic>
      </p:graphicFrame>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01" y="0"/>
            <a:ext cx="8246070" cy="763526"/>
          </a:xfrm>
        </p:spPr>
        <p:txBody>
          <a:bodyPr>
            <a:normAutofit/>
          </a:bodyPr>
          <a:lstStyle/>
          <a:p>
            <a:r>
              <a:rPr lang="en-US" dirty="0">
                <a:solidFill>
                  <a:srgbClr val="FF0000"/>
                </a:solidFill>
              </a:rPr>
              <a:t>Diploma Requirements</a:t>
            </a:r>
          </a:p>
        </p:txBody>
      </p:sp>
      <p:sp>
        <p:nvSpPr>
          <p:cNvPr id="3" name="Content Placeholder 2"/>
          <p:cNvSpPr>
            <a:spLocks noGrp="1"/>
          </p:cNvSpPr>
          <p:nvPr>
            <p:ph idx="1"/>
          </p:nvPr>
        </p:nvSpPr>
        <p:spPr>
          <a:xfrm>
            <a:off x="897930" y="2386391"/>
            <a:ext cx="8246070" cy="2448232"/>
          </a:xfrm>
        </p:spPr>
        <p:txBody>
          <a:bodyPr/>
          <a:lstStyle/>
          <a:p>
            <a:pPr marL="0" indent="0">
              <a:buNone/>
            </a:pPr>
            <a:endParaRPr lang="en-CA" dirty="0"/>
          </a:p>
          <a:p>
            <a:endParaRPr lang="en-US" dirty="0"/>
          </a:p>
          <a:p>
            <a:endParaRPr lang="en-US" dirty="0"/>
          </a:p>
        </p:txBody>
      </p:sp>
      <p:pic>
        <p:nvPicPr>
          <p:cNvPr id="5" name="Picture 4">
            <a:extLst>
              <a:ext uri="{FF2B5EF4-FFF2-40B4-BE49-F238E27FC236}">
                <a16:creationId xmlns:a16="http://schemas.microsoft.com/office/drawing/2014/main" id="{69DA08BC-89E8-4033-A02C-2D1A4B3D14FB}"/>
              </a:ext>
            </a:extLst>
          </p:cNvPr>
          <p:cNvPicPr>
            <a:picLocks noChangeAspect="1"/>
          </p:cNvPicPr>
          <p:nvPr/>
        </p:nvPicPr>
        <p:blipFill>
          <a:blip r:embed="rId3"/>
          <a:stretch>
            <a:fillRect/>
          </a:stretch>
        </p:blipFill>
        <p:spPr>
          <a:xfrm>
            <a:off x="1504767" y="763525"/>
            <a:ext cx="6744142" cy="4279529"/>
          </a:xfrm>
          <a:prstGeom prst="rect">
            <a:avLst/>
          </a:prstGeom>
        </p:spPr>
      </p:pic>
      <p:sp>
        <p:nvSpPr>
          <p:cNvPr id="7" name="TextBox 6">
            <a:extLst>
              <a:ext uri="{FF2B5EF4-FFF2-40B4-BE49-F238E27FC236}">
                <a16:creationId xmlns:a16="http://schemas.microsoft.com/office/drawing/2014/main" id="{462D34B5-A347-4115-BA79-7E13600E9BD7}"/>
              </a:ext>
            </a:extLst>
          </p:cNvPr>
          <p:cNvSpPr txBox="1"/>
          <p:nvPr/>
        </p:nvSpPr>
        <p:spPr>
          <a:xfrm rot="19153419">
            <a:off x="1448063" y="3899366"/>
            <a:ext cx="1874981" cy="523220"/>
          </a:xfrm>
          <a:prstGeom prst="rect">
            <a:avLst/>
          </a:prstGeom>
          <a:noFill/>
        </p:spPr>
        <p:txBody>
          <a:bodyPr wrap="square" rtlCol="0">
            <a:spAutoFit/>
          </a:bodyPr>
          <a:lstStyle/>
          <a:p>
            <a:r>
              <a:rPr lang="en-US" sz="1400" dirty="0">
                <a:solidFill>
                  <a:srgbClr val="FF0000"/>
                </a:solidFill>
              </a:rPr>
              <a:t>Covered by gr. 11 religion</a:t>
            </a:r>
            <a:endParaRPr lang="en-CA" sz="1400" dirty="0">
              <a:solidFill>
                <a:srgbClr val="FF0000"/>
              </a:solidFill>
            </a:endParaRPr>
          </a:p>
        </p:txBody>
      </p:sp>
    </p:spTree>
    <p:extLst>
      <p:ext uri="{BB962C8B-B14F-4D97-AF65-F5344CB8AC3E}">
        <p14:creationId xmlns:p14="http://schemas.microsoft.com/office/powerpoint/2010/main" val="2587957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E7AF47-80BC-4630-92B5-4D8360460BAF}"/>
              </a:ext>
            </a:extLst>
          </p:cNvPr>
          <p:cNvPicPr>
            <a:picLocks noChangeAspect="1"/>
          </p:cNvPicPr>
          <p:nvPr/>
        </p:nvPicPr>
        <p:blipFill>
          <a:blip r:embed="rId3"/>
          <a:stretch>
            <a:fillRect/>
          </a:stretch>
        </p:blipFill>
        <p:spPr>
          <a:xfrm>
            <a:off x="164123" y="1352916"/>
            <a:ext cx="6764215" cy="1736949"/>
          </a:xfrm>
          <a:prstGeom prst="rect">
            <a:avLst/>
          </a:prstGeom>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Literacy Test – March/April of your gr. 10 year</a:t>
            </a:r>
            <a:endParaRPr lang="en-US" sz="4000" b="1" dirty="0">
              <a:solidFill>
                <a:srgbClr val="FFFF00"/>
              </a:solidFill>
            </a:endParaRPr>
          </a:p>
        </p:txBody>
      </p:sp>
      <p:sp>
        <p:nvSpPr>
          <p:cNvPr id="3" name="Content Placeholder 2"/>
          <p:cNvSpPr>
            <a:spLocks noGrp="1"/>
          </p:cNvSpPr>
          <p:nvPr>
            <p:ph idx="1"/>
          </p:nvPr>
        </p:nvSpPr>
        <p:spPr>
          <a:xfrm>
            <a:off x="297310" y="1405927"/>
            <a:ext cx="8549379" cy="3040896"/>
          </a:xfrm>
        </p:spPr>
        <p:txBody>
          <a:bodyPr>
            <a:normAutofit/>
          </a:bodyPr>
          <a:lstStyle/>
          <a:p>
            <a:pPr marL="0" indent="0">
              <a:buNone/>
            </a:pPr>
            <a:r>
              <a:rPr lang="en-US" sz="3000" dirty="0"/>
              <a:t>If you do not pass the literacy test:</a:t>
            </a:r>
          </a:p>
          <a:p>
            <a:endParaRPr lang="en-US" sz="3000" dirty="0"/>
          </a:p>
          <a:p>
            <a:r>
              <a:rPr lang="en-US" sz="3000" dirty="0"/>
              <a:t>Another chance to write test will be given </a:t>
            </a:r>
          </a:p>
          <a:p>
            <a:r>
              <a:rPr lang="en-US" sz="3000" dirty="0"/>
              <a:t>OR you could take the literacy course </a:t>
            </a:r>
          </a:p>
          <a:p>
            <a:r>
              <a:rPr lang="en-US" sz="3000" b="1" dirty="0"/>
              <a:t>Student must pass the test OR course to graduate</a:t>
            </a:r>
          </a:p>
          <a:p>
            <a:endParaRPr lang="en-US" dirty="0"/>
          </a:p>
          <a:p>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265" y="1331934"/>
            <a:ext cx="10858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5"/>
          <p:cNvSpPr txBox="1">
            <a:spLocks noChangeArrowheads="1"/>
          </p:cNvSpPr>
          <p:nvPr/>
        </p:nvSpPr>
        <p:spPr bwMode="auto">
          <a:xfrm>
            <a:off x="7921008" y="1564135"/>
            <a:ext cx="973394" cy="83099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1200" b="1" dirty="0">
                <a:solidFill>
                  <a:srgbClr val="000000"/>
                </a:solidFill>
                <a:latin typeface="Arial" charset="0"/>
              </a:rPr>
              <a:t>Ontario</a:t>
            </a:r>
          </a:p>
          <a:p>
            <a:pPr algn="ctr" eaLnBrk="0" fontAlgn="base" hangingPunct="0">
              <a:spcBef>
                <a:spcPct val="0"/>
              </a:spcBef>
              <a:spcAft>
                <a:spcPct val="0"/>
              </a:spcAft>
            </a:pPr>
            <a:r>
              <a:rPr lang="en-US" sz="1200" b="1" dirty="0">
                <a:solidFill>
                  <a:srgbClr val="000000"/>
                </a:solidFill>
                <a:latin typeface="Arial" charset="0"/>
              </a:rPr>
              <a:t>Secondary</a:t>
            </a:r>
          </a:p>
          <a:p>
            <a:pPr algn="ctr" eaLnBrk="0" fontAlgn="base" hangingPunct="0">
              <a:spcBef>
                <a:spcPct val="0"/>
              </a:spcBef>
              <a:spcAft>
                <a:spcPct val="0"/>
              </a:spcAft>
            </a:pPr>
            <a:r>
              <a:rPr lang="en-US" sz="1200" b="1" dirty="0">
                <a:solidFill>
                  <a:srgbClr val="000000"/>
                </a:solidFill>
                <a:latin typeface="Arial" charset="0"/>
              </a:rPr>
              <a:t>School</a:t>
            </a:r>
          </a:p>
          <a:p>
            <a:pPr algn="ctr" eaLnBrk="0" fontAlgn="base" hangingPunct="0">
              <a:spcBef>
                <a:spcPct val="0"/>
              </a:spcBef>
              <a:spcAft>
                <a:spcPct val="0"/>
              </a:spcAft>
            </a:pPr>
            <a:r>
              <a:rPr lang="en-US" sz="1200" b="1" dirty="0">
                <a:solidFill>
                  <a:srgbClr val="000000"/>
                </a:solidFill>
                <a:latin typeface="Arial" charset="0"/>
              </a:rPr>
              <a:t>Diploma</a:t>
            </a:r>
            <a:endParaRPr lang="en-US" sz="1200" b="1" dirty="0">
              <a:solidFill>
                <a:srgbClr val="FFFFFF"/>
              </a:solidFill>
              <a:latin typeface="Times New Roman" pitchFamily="18" charset="0"/>
            </a:endParaRPr>
          </a:p>
        </p:txBody>
      </p:sp>
    </p:spTree>
    <p:extLst>
      <p:ext uri="{BB962C8B-B14F-4D97-AF65-F5344CB8AC3E}">
        <p14:creationId xmlns:p14="http://schemas.microsoft.com/office/powerpoint/2010/main" val="946050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123950-C97F-4A63-AA08-0287DBC08EFC}"/>
              </a:ext>
            </a:extLst>
          </p:cNvPr>
          <p:cNvPicPr>
            <a:picLocks noChangeAspect="1"/>
          </p:cNvPicPr>
          <p:nvPr/>
        </p:nvPicPr>
        <p:blipFill>
          <a:blip r:embed="rId3"/>
          <a:stretch>
            <a:fillRect/>
          </a:stretch>
        </p:blipFill>
        <p:spPr>
          <a:xfrm>
            <a:off x="361546" y="937847"/>
            <a:ext cx="8356422" cy="2800716"/>
          </a:xfrm>
          <a:prstGeom prst="rect">
            <a:avLst/>
          </a:prstGeom>
        </p:spPr>
      </p:pic>
    </p:spTree>
    <p:extLst>
      <p:ext uri="{BB962C8B-B14F-4D97-AF65-F5344CB8AC3E}">
        <p14:creationId xmlns:p14="http://schemas.microsoft.com/office/powerpoint/2010/main" val="158796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9B3AA8-7121-47FB-A6D4-A3A6C29499BD}"/>
              </a:ext>
            </a:extLst>
          </p:cNvPr>
          <p:cNvPicPr>
            <a:picLocks noChangeAspect="1"/>
          </p:cNvPicPr>
          <p:nvPr/>
        </p:nvPicPr>
        <p:blipFill>
          <a:blip r:embed="rId3"/>
          <a:stretch>
            <a:fillRect/>
          </a:stretch>
        </p:blipFill>
        <p:spPr>
          <a:xfrm>
            <a:off x="1251472" y="0"/>
            <a:ext cx="6641055" cy="5143500"/>
          </a:xfrm>
          <a:prstGeom prst="rect">
            <a:avLst/>
          </a:prstGeom>
        </p:spPr>
      </p:pic>
    </p:spTree>
    <p:extLst>
      <p:ext uri="{BB962C8B-B14F-4D97-AF65-F5344CB8AC3E}">
        <p14:creationId xmlns:p14="http://schemas.microsoft.com/office/powerpoint/2010/main" val="283825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2260" y="59002"/>
            <a:ext cx="6432698" cy="4108961"/>
          </a:xfrm>
        </p:spPr>
        <p:txBody>
          <a:bodyPr>
            <a:noAutofit/>
          </a:bodyPr>
          <a:lstStyle/>
          <a:p>
            <a:r>
              <a:rPr lang="en-US" sz="5400" b="1" dirty="0"/>
              <a:t>Making Choices for</a:t>
            </a:r>
            <a:br>
              <a:rPr lang="en-US" sz="5400" b="1" dirty="0"/>
            </a:br>
            <a:r>
              <a:rPr lang="en-US" sz="5400" b="1" dirty="0"/>
              <a:t>Compulsory Credits</a:t>
            </a:r>
          </a:p>
        </p:txBody>
      </p:sp>
    </p:spTree>
    <p:extLst>
      <p:ext uri="{BB962C8B-B14F-4D97-AF65-F5344CB8AC3E}">
        <p14:creationId xmlns:p14="http://schemas.microsoft.com/office/powerpoint/2010/main" val="1218261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2" ma:contentTypeDescription="Create a new document." ma:contentTypeScope="" ma:versionID="89a7ac3d69154c6c81c18f6cc64e1cda">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cab4ce153ef0a3b6a7cd821a14d4cad0"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0287A0-9637-488F-BCBF-CCAEEDE11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225ce-984a-42d3-8f12-96d654057ec0"/>
    <ds:schemaRef ds:uri="9dbaf4bd-ff25-40e8-80d2-d55b5ac7a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EBBAD-F1E2-4419-BA3C-E3A8E6B162C7}">
  <ds:schemaRefs>
    <ds:schemaRef ds:uri="http://schemas.microsoft.com/sharepoint/v3/contenttype/forms"/>
  </ds:schemaRefs>
</ds:datastoreItem>
</file>

<file path=customXml/itemProps3.xml><?xml version="1.0" encoding="utf-8"?>
<ds:datastoreItem xmlns:ds="http://schemas.openxmlformats.org/officeDocument/2006/customXml" ds:itemID="{F3754F2D-210B-4178-896B-A9A872F630A2}">
  <ds:schemaRefs>
    <ds:schemaRef ds:uri="http://purl.org/dc/elements/1.1/"/>
    <ds:schemaRef ds:uri="9dbaf4bd-ff25-40e8-80d2-d55b5ac7aaea"/>
    <ds:schemaRef ds:uri="http://schemas.microsoft.com/office/2006/metadata/properties"/>
    <ds:schemaRef ds:uri="http://purl.org/dc/terms/"/>
    <ds:schemaRef ds:uri="dd2225ce-984a-42d3-8f12-96d654057ec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2938</Words>
  <Application>Microsoft Office PowerPoint</Application>
  <PresentationFormat>On-screen Show (16:9)</PresentationFormat>
  <Paragraphs>307</Paragraphs>
  <Slides>39</Slides>
  <Notes>37</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Times New Roman</vt:lpstr>
      <vt:lpstr>Wingdings</vt:lpstr>
      <vt:lpstr>Office Theme</vt:lpstr>
      <vt:lpstr>Blue Diagonal</vt:lpstr>
      <vt:lpstr>Clip</vt:lpstr>
      <vt:lpstr>Registration Info</vt:lpstr>
      <vt:lpstr>PowerPoint Presentation</vt:lpstr>
      <vt:lpstr>Diploma Requirements</vt:lpstr>
      <vt:lpstr>Diploma Requirements</vt:lpstr>
      <vt:lpstr>PowerPoint Presentation</vt:lpstr>
      <vt:lpstr>Literacy Test – March/April of your gr. 10 year</vt:lpstr>
      <vt:lpstr>PowerPoint Presentation</vt:lpstr>
      <vt:lpstr>PowerPoint Presentation</vt:lpstr>
      <vt:lpstr>Making Choices for Compulsory Credits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choose the right level??</vt:lpstr>
      <vt:lpstr>Changing levels</vt:lpstr>
      <vt:lpstr>PLAN AHEAD</vt:lpstr>
      <vt:lpstr>Extended FRENCH program</vt:lpstr>
      <vt:lpstr>Summer School offerings </vt:lpstr>
      <vt:lpstr>PowerPoint Presentation</vt:lpstr>
      <vt:lpstr>PowerPoint Presentation</vt:lpstr>
      <vt:lpstr>Summer School Grade 10 courses</vt:lpstr>
      <vt:lpstr>Summer School Grade 9 courses</vt:lpstr>
      <vt:lpstr>Summer School Grade 11 courses</vt:lpstr>
      <vt:lpstr>Summer School Dates</vt:lpstr>
      <vt:lpstr>Making Choices for Elective Credits</vt:lpstr>
      <vt:lpstr>How do I choose the right electives??</vt:lpstr>
      <vt:lpstr>ELECTIVE CHOICES The Arts</vt:lpstr>
      <vt:lpstr>ELECTIVE CHOICES Business &amp; Guidance</vt:lpstr>
      <vt:lpstr>ELECTIVE CHOICES English &amp; Languages</vt:lpstr>
      <vt:lpstr>ELECTIVE CHOICES Physical Education</vt:lpstr>
      <vt:lpstr>ELECTIVE CHOICES - TECH</vt:lpstr>
      <vt:lpstr>Alternate Choice</vt:lpstr>
      <vt:lpstr>HOW TO REGISTER</vt:lpstr>
      <vt:lpstr>REMEMBER…</vt:lpstr>
      <vt:lpstr>Questions? Need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Registration Info</dc:title>
  <dc:creator/>
  <cp:lastModifiedBy/>
  <cp:revision>2</cp:revision>
  <dcterms:created xsi:type="dcterms:W3CDTF">2017-08-01T15:40:51Z</dcterms:created>
  <dcterms:modified xsi:type="dcterms:W3CDTF">2022-02-15T15:28:03Z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0x0101002977CC0B23EA594D89E9B1EF0835E3DB</vt:lpwstr>
  </property>
  <property fmtid="{D5CDD505-2E9C-101B-9397-08002B2CF9AE}" pid="3" name="Order">
    <vt:r8>914000</vt:r8>
  </property>
</Properties>
</file>