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56" r:id="rId2"/>
    <p:sldId id="269" r:id="rId3"/>
    <p:sldId id="274" r:id="rId4"/>
    <p:sldId id="262" r:id="rId5"/>
    <p:sldId id="268" r:id="rId6"/>
    <p:sldId id="263" r:id="rId7"/>
    <p:sldId id="264" r:id="rId8"/>
    <p:sldId id="278" r:id="rId9"/>
    <p:sldId id="259" r:id="rId10"/>
    <p:sldId id="260" r:id="rId11"/>
    <p:sldId id="258" r:id="rId12"/>
    <p:sldId id="261" r:id="rId13"/>
    <p:sldId id="265" r:id="rId14"/>
    <p:sldId id="270" r:id="rId15"/>
    <p:sldId id="266" r:id="rId16"/>
    <p:sldId id="272" r:id="rId17"/>
    <p:sldId id="267" r:id="rId18"/>
    <p:sldId id="275" r:id="rId19"/>
    <p:sldId id="276" r:id="rId20"/>
    <p:sldId id="273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0C91EB-CDD5-46C5-AD74-72D8A1F57631}" type="datetimeFigureOut">
              <a:rPr lang="en-CA" smtClean="0"/>
              <a:t>2017-09-19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08E5E8-FBBE-4F22-82E0-D2DB012DD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0959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initycatholic.ca/" TargetMode="External"/><Relationship Id="rId3" Type="http://schemas.openxmlformats.org/officeDocument/2006/relationships/hyperlink" Target="http://www.ontariocolleges.ca/" TargetMode="External"/><Relationship Id="rId7" Type="http://schemas.openxmlformats.org/officeDocument/2006/relationships/hyperlink" Target="http://www.jobbank.gc.ca/" TargetMode="External"/><Relationship Id="rId2" Type="http://schemas.openxmlformats.org/officeDocument/2006/relationships/hyperlink" Target="http://www.electronicinfo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yapbhncdsb.ca/" TargetMode="External"/><Relationship Id="rId5" Type="http://schemas.openxmlformats.org/officeDocument/2006/relationships/hyperlink" Target="http://www.apprenticesearch.ca/" TargetMode="External"/><Relationship Id="rId4" Type="http://schemas.openxmlformats.org/officeDocument/2006/relationships/hyperlink" Target="http://www.careersintrades.ca/" TargetMode="External"/><Relationship Id="rId9" Type="http://schemas.openxmlformats.org/officeDocument/2006/relationships/hyperlink" Target="http://www.careercruising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a.ca/" TargetMode="External"/><Relationship Id="rId7" Type="http://schemas.openxmlformats.org/officeDocument/2006/relationships/hyperlink" Target="http://www.canlearn.ca/" TargetMode="External"/><Relationship Id="rId2" Type="http://schemas.openxmlformats.org/officeDocument/2006/relationships/hyperlink" Target="http://www.ouac.on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bbank.gc.ca/" TargetMode="External"/><Relationship Id="rId5" Type="http://schemas.openxmlformats.org/officeDocument/2006/relationships/hyperlink" Target="http://ideagenerator.sheridancollege.ca/" TargetMode="External"/><Relationship Id="rId4" Type="http://schemas.openxmlformats.org/officeDocument/2006/relationships/hyperlink" Target="https://humbercareerfinder.co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3" y="1452282"/>
            <a:ext cx="11467650" cy="3175297"/>
          </a:xfrm>
        </p:spPr>
        <p:txBody>
          <a:bodyPr>
            <a:normAutofit/>
          </a:bodyPr>
          <a:lstStyle/>
          <a:p>
            <a:r>
              <a:rPr lang="en-US" sz="7200" dirty="0" smtClean="0"/>
              <a:t>Grade 12 </a:t>
            </a:r>
            <a:br>
              <a:rPr lang="en-US" sz="7200" dirty="0" smtClean="0"/>
            </a:br>
            <a:r>
              <a:rPr lang="en-US" sz="7200" dirty="0" smtClean="0"/>
              <a:t>Parent information night	</a:t>
            </a:r>
            <a:endParaRPr lang="en-CA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797" y="4338022"/>
            <a:ext cx="8689976" cy="13715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October 18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, 2017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58861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Trades Bound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234" y="1771814"/>
            <a:ext cx="12057529" cy="491891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apprenticeship presentation – Friday Oct 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@ 10:00 am</a:t>
            </a:r>
          </a:p>
          <a:p>
            <a:r>
              <a:rPr lang="en-US" sz="3600" dirty="0" smtClean="0"/>
              <a:t>Students/parents must sign up in guidance to attend </a:t>
            </a:r>
          </a:p>
          <a:p>
            <a:r>
              <a:rPr lang="en-US" sz="3600" dirty="0" smtClean="0"/>
              <a:t>Essential information regarding a career in the trades will be presented.</a:t>
            </a:r>
          </a:p>
          <a:p>
            <a:endParaRPr lang="en-US" sz="3600" dirty="0"/>
          </a:p>
          <a:p>
            <a:r>
              <a:rPr lang="en-US" sz="4300" dirty="0" smtClean="0"/>
              <a:t>www.careersintrades.ca</a:t>
            </a:r>
            <a:endParaRPr lang="en-US" sz="4300" dirty="0"/>
          </a:p>
          <a:p>
            <a:r>
              <a:rPr lang="en-US" sz="4300" dirty="0" smtClean="0"/>
              <a:t>www.apprenticesearch.com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6667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3775" y="205729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University bound</a:t>
            </a:r>
            <a:endParaRPr lang="en-CA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95835" y="1801906"/>
            <a:ext cx="11896165" cy="4961965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“How to apply” session – </a:t>
            </a:r>
            <a:r>
              <a:rPr lang="en-US" sz="3600" b="1" dirty="0" smtClean="0"/>
              <a:t>Tues. Nov. 14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, 2017</a:t>
            </a:r>
          </a:p>
          <a:p>
            <a:r>
              <a:rPr lang="en-US" sz="3600" dirty="0" smtClean="0"/>
              <a:t>Period 2 – students will receive “Pins” and </a:t>
            </a:r>
            <a:r>
              <a:rPr lang="en-US" sz="3600" dirty="0" err="1" smtClean="0"/>
              <a:t>pswd</a:t>
            </a:r>
            <a:endParaRPr lang="en-US" sz="3600" dirty="0" smtClean="0"/>
          </a:p>
          <a:p>
            <a:r>
              <a:rPr lang="en-US" sz="3600" dirty="0" err="1" smtClean="0"/>
              <a:t>HT’s</a:t>
            </a:r>
            <a:r>
              <a:rPr lang="en-US" sz="3600" dirty="0" smtClean="0"/>
              <a:t> deadline for </a:t>
            </a:r>
            <a:r>
              <a:rPr lang="en-US" sz="3600" dirty="0" err="1" smtClean="0"/>
              <a:t>OUAC</a:t>
            </a:r>
            <a:r>
              <a:rPr lang="en-US" sz="3600" dirty="0" smtClean="0"/>
              <a:t> - Prior </a:t>
            </a:r>
            <a:r>
              <a:rPr lang="en-US" sz="3600" dirty="0"/>
              <a:t>to Christmas </a:t>
            </a:r>
            <a:r>
              <a:rPr lang="en-US" sz="3600" dirty="0" smtClean="0"/>
              <a:t>Holidays</a:t>
            </a:r>
          </a:p>
          <a:p>
            <a:r>
              <a:rPr lang="en-US" sz="3600" dirty="0" smtClean="0"/>
              <a:t>January 17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– DEADLINE to apply to OUAC</a:t>
            </a:r>
          </a:p>
          <a:p>
            <a:r>
              <a:rPr lang="en-US" sz="3600" dirty="0" smtClean="0"/>
              <a:t>Feb, April, July – marks to Universities </a:t>
            </a:r>
          </a:p>
          <a:p>
            <a:r>
              <a:rPr lang="en-US" sz="4000" dirty="0" smtClean="0"/>
              <a:t>www.electronicinfo.ca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199284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74764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workplace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365" y="1532966"/>
            <a:ext cx="11116235" cy="4258234"/>
          </a:xfrm>
        </p:spPr>
        <p:txBody>
          <a:bodyPr>
            <a:noAutofit/>
          </a:bodyPr>
          <a:lstStyle/>
          <a:p>
            <a:r>
              <a:rPr lang="en-US" sz="3600" dirty="0" smtClean="0"/>
              <a:t>Utilize the local employment center </a:t>
            </a:r>
          </a:p>
          <a:p>
            <a:pPr lvl="1"/>
            <a:r>
              <a:rPr lang="en-US" sz="3600" dirty="0" smtClean="0"/>
              <a:t>Resume writing</a:t>
            </a:r>
          </a:p>
          <a:p>
            <a:pPr lvl="1"/>
            <a:r>
              <a:rPr lang="en-US" sz="3600" dirty="0" smtClean="0"/>
              <a:t>Job search skills</a:t>
            </a:r>
          </a:p>
          <a:p>
            <a:pPr lvl="1"/>
            <a:r>
              <a:rPr lang="en-US" sz="3600" dirty="0" smtClean="0"/>
              <a:t>Local job postings  </a:t>
            </a:r>
          </a:p>
          <a:p>
            <a:r>
              <a:rPr lang="en-US" sz="3600" dirty="0" smtClean="0"/>
              <a:t>Network, network, network</a:t>
            </a:r>
          </a:p>
          <a:p>
            <a:pPr lvl="1"/>
            <a:r>
              <a:rPr lang="en-US" sz="3600" dirty="0" smtClean="0"/>
              <a:t>Through part-time employment</a:t>
            </a:r>
          </a:p>
          <a:p>
            <a:pPr lvl="1"/>
            <a:r>
              <a:rPr lang="en-US" sz="3600" dirty="0" smtClean="0"/>
              <a:t>Through coop </a:t>
            </a:r>
          </a:p>
        </p:txBody>
      </p:sp>
    </p:spTree>
    <p:extLst>
      <p:ext uri="{BB962C8B-B14F-4D97-AF65-F5344CB8AC3E}">
        <p14:creationId xmlns:p14="http://schemas.microsoft.com/office/powerpoint/2010/main" val="2907162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34" y="201659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Websites your students use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4038" y="1409701"/>
            <a:ext cx="11062447" cy="5273488"/>
          </a:xfrm>
        </p:spPr>
        <p:txBody>
          <a:bodyPr>
            <a:noAutofit/>
          </a:bodyPr>
          <a:lstStyle/>
          <a:p>
            <a:r>
              <a:rPr lang="en-US" sz="3000" dirty="0" smtClean="0">
                <a:hlinkClick r:id="rId2"/>
              </a:rPr>
              <a:t>www.electronicinfo.ca</a:t>
            </a:r>
            <a:r>
              <a:rPr lang="en-US" sz="3000" dirty="0" smtClean="0"/>
              <a:t>  - </a:t>
            </a:r>
            <a:r>
              <a:rPr lang="en-US" sz="2200" dirty="0" smtClean="0"/>
              <a:t>university degrees</a:t>
            </a:r>
          </a:p>
          <a:p>
            <a:r>
              <a:rPr lang="en-US" sz="3000" dirty="0" smtClean="0">
                <a:hlinkClick r:id="rId3"/>
              </a:rPr>
              <a:t>www.ontariocolleges.ca</a:t>
            </a:r>
            <a:r>
              <a:rPr lang="en-US" sz="3000" dirty="0" smtClean="0"/>
              <a:t> </a:t>
            </a:r>
            <a:r>
              <a:rPr lang="en-US" sz="2200" dirty="0" smtClean="0"/>
              <a:t>– college diploma/degree</a:t>
            </a:r>
          </a:p>
          <a:p>
            <a:r>
              <a:rPr lang="en-US" sz="3000" dirty="0" smtClean="0">
                <a:hlinkClick r:id="rId4"/>
              </a:rPr>
              <a:t>www.careersintrades.ca</a:t>
            </a:r>
            <a:r>
              <a:rPr lang="en-US" sz="3000" dirty="0" smtClean="0"/>
              <a:t> </a:t>
            </a:r>
          </a:p>
          <a:p>
            <a:r>
              <a:rPr lang="en-US" sz="3000" dirty="0" smtClean="0">
                <a:hlinkClick r:id="rId5"/>
              </a:rPr>
              <a:t>www.apprenticesearch.ca</a:t>
            </a:r>
            <a:r>
              <a:rPr lang="en-US" sz="3000" dirty="0" smtClean="0"/>
              <a:t> </a:t>
            </a:r>
          </a:p>
          <a:p>
            <a:r>
              <a:rPr lang="en-US" sz="3000" dirty="0">
                <a:hlinkClick r:id="rId6"/>
              </a:rPr>
              <a:t>http://www.oyapbhncdsb.ca</a:t>
            </a:r>
            <a:r>
              <a:rPr lang="en-US" sz="3000" dirty="0" smtClean="0">
                <a:hlinkClick r:id="rId6"/>
              </a:rPr>
              <a:t>/</a:t>
            </a:r>
            <a:r>
              <a:rPr lang="en-US" sz="3000" dirty="0" smtClean="0"/>
              <a:t> </a:t>
            </a:r>
          </a:p>
          <a:p>
            <a:r>
              <a:rPr lang="en-US" sz="3000" dirty="0" smtClean="0">
                <a:hlinkClick r:id="rId7"/>
              </a:rPr>
              <a:t>www.jobbank.gc.ca</a:t>
            </a:r>
            <a:r>
              <a:rPr lang="en-US" sz="3000" dirty="0" smtClean="0"/>
              <a:t>  </a:t>
            </a:r>
          </a:p>
          <a:p>
            <a:r>
              <a:rPr lang="en-US" sz="3000" dirty="0" smtClean="0">
                <a:hlinkClick r:id="rId8"/>
              </a:rPr>
              <a:t>www.trinitycatholic.ca</a:t>
            </a:r>
            <a:r>
              <a:rPr lang="en-US" sz="3000" dirty="0" smtClean="0"/>
              <a:t> </a:t>
            </a:r>
            <a:r>
              <a:rPr lang="en-US" sz="2200" dirty="0" smtClean="0"/>
              <a:t>– student services</a:t>
            </a:r>
          </a:p>
          <a:p>
            <a:r>
              <a:rPr lang="en-US" sz="3000" dirty="0" smtClean="0">
                <a:hlinkClick r:id="rId9"/>
              </a:rPr>
              <a:t>www.careercruising.com</a:t>
            </a:r>
            <a:r>
              <a:rPr lang="en-US" sz="3000" dirty="0" smtClean="0"/>
              <a:t>  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1057789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34" y="201659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Websites your students use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4038" y="1923339"/>
            <a:ext cx="11062447" cy="4759849"/>
          </a:xfrm>
        </p:spPr>
        <p:txBody>
          <a:bodyPr>
            <a:noAutofit/>
          </a:bodyPr>
          <a:lstStyle/>
          <a:p>
            <a:r>
              <a:rPr lang="en-US" sz="3600" dirty="0" smtClean="0">
                <a:hlinkClick r:id="rId2"/>
              </a:rPr>
              <a:t>www.ouac.on.ca</a:t>
            </a:r>
            <a:r>
              <a:rPr lang="en-US" sz="3600" dirty="0" smtClean="0"/>
              <a:t> – </a:t>
            </a:r>
            <a:r>
              <a:rPr lang="en-US" sz="2800" dirty="0" smtClean="0"/>
              <a:t>Graduate program info</a:t>
            </a:r>
          </a:p>
          <a:p>
            <a:r>
              <a:rPr lang="en-US" sz="3600" dirty="0" smtClean="0">
                <a:hlinkClick r:id="rId3"/>
              </a:rPr>
              <a:t>www.osca.ca</a:t>
            </a:r>
            <a:r>
              <a:rPr lang="en-US" sz="3600" dirty="0" smtClean="0"/>
              <a:t> – </a:t>
            </a:r>
            <a:r>
              <a:rPr lang="en-US" sz="2800" dirty="0" smtClean="0"/>
              <a:t>click “students” tab</a:t>
            </a:r>
          </a:p>
          <a:p>
            <a:r>
              <a:rPr lang="en-US" sz="3600" dirty="0" smtClean="0">
                <a:hlinkClick r:id="rId4"/>
              </a:rPr>
              <a:t>https://humbercareerfinder.com</a:t>
            </a:r>
            <a:endParaRPr lang="en-US" sz="3600" dirty="0" smtClean="0"/>
          </a:p>
          <a:p>
            <a:r>
              <a:rPr lang="en-US" sz="3600" dirty="0" smtClean="0">
                <a:hlinkClick r:id="rId5"/>
              </a:rPr>
              <a:t>http://ideagenerator.sheridancollege.ca</a:t>
            </a:r>
            <a:r>
              <a:rPr lang="en-US" sz="3600" dirty="0" smtClean="0"/>
              <a:t> </a:t>
            </a:r>
          </a:p>
          <a:p>
            <a:r>
              <a:rPr lang="en-US" sz="3600" dirty="0" smtClean="0">
                <a:hlinkClick r:id="rId6"/>
              </a:rPr>
              <a:t>www.jobbank.gc.ca</a:t>
            </a:r>
            <a:r>
              <a:rPr lang="en-US" sz="3600" dirty="0" smtClean="0"/>
              <a:t> – </a:t>
            </a:r>
            <a:r>
              <a:rPr lang="en-US" sz="3600" dirty="0" err="1" smtClean="0"/>
              <a:t>labour</a:t>
            </a:r>
            <a:r>
              <a:rPr lang="en-US" sz="3600" dirty="0" smtClean="0"/>
              <a:t> market info</a:t>
            </a:r>
          </a:p>
          <a:p>
            <a:r>
              <a:rPr lang="en-US" sz="3600" dirty="0" smtClean="0">
                <a:hlinkClick r:id="rId7"/>
              </a:rPr>
              <a:t>www.canlearn.ca</a:t>
            </a:r>
            <a:r>
              <a:rPr lang="en-US" sz="3600" dirty="0" smtClean="0"/>
              <a:t>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451163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scholarships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6517" y="1817650"/>
            <a:ext cx="11349317" cy="3973550"/>
          </a:xfrm>
        </p:spPr>
        <p:txBody>
          <a:bodyPr>
            <a:noAutofit/>
          </a:bodyPr>
          <a:lstStyle/>
          <a:p>
            <a:r>
              <a:rPr lang="en-US" sz="3600" dirty="0" smtClean="0"/>
              <a:t>tonight's speaker </a:t>
            </a:r>
          </a:p>
          <a:p>
            <a:r>
              <a:rPr lang="en-US" sz="3600" dirty="0" smtClean="0"/>
              <a:t>list of local /regional scholarships </a:t>
            </a:r>
            <a:r>
              <a:rPr lang="en-US" sz="2500" dirty="0" smtClean="0"/>
              <a:t>(handout)</a:t>
            </a:r>
          </a:p>
          <a:p>
            <a:r>
              <a:rPr lang="en-US" sz="3600" dirty="0" smtClean="0"/>
              <a:t>Check with employers </a:t>
            </a:r>
            <a:r>
              <a:rPr lang="en-US" sz="2800" dirty="0" smtClean="0"/>
              <a:t>(parents/students) </a:t>
            </a:r>
            <a:r>
              <a:rPr lang="en-US" sz="3600" dirty="0" smtClean="0"/>
              <a:t>for scholarships </a:t>
            </a:r>
          </a:p>
          <a:p>
            <a:r>
              <a:rPr lang="en-US" sz="3600" dirty="0" smtClean="0"/>
              <a:t>Most $$ found at your post-secondary choice</a:t>
            </a:r>
          </a:p>
          <a:p>
            <a:pPr lvl="1"/>
            <a:r>
              <a:rPr lang="en-US" sz="3400" dirty="0" smtClean="0"/>
              <a:t>Example:  ONE APP @ Brock $1,000,000+ </a:t>
            </a:r>
            <a:r>
              <a:rPr lang="en-US" sz="2800" dirty="0" smtClean="0"/>
              <a:t>(March 2016)</a:t>
            </a:r>
          </a:p>
          <a:p>
            <a:pPr lvl="1"/>
            <a:r>
              <a:rPr lang="en-US" sz="3400" dirty="0" smtClean="0"/>
              <a:t>Mohawk College - $1,000,000 per year </a:t>
            </a:r>
            <a:r>
              <a:rPr lang="en-US" sz="2800" dirty="0" smtClean="0"/>
              <a:t>(Oct. 2017)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5285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809750"/>
            <a:ext cx="11591925" cy="3105150"/>
          </a:xfrm>
        </p:spPr>
        <p:txBody>
          <a:bodyPr>
            <a:noAutofit/>
          </a:bodyPr>
          <a:lstStyle/>
          <a:p>
            <a:r>
              <a:rPr lang="en-US" sz="6000" dirty="0" smtClean="0"/>
              <a:t>Visit schools</a:t>
            </a:r>
            <a:br>
              <a:rPr lang="en-US" sz="6000" dirty="0" smtClean="0"/>
            </a:br>
            <a:r>
              <a:rPr lang="en-US" sz="6000" dirty="0" smtClean="0"/>
              <a:t>ASK QUESTIONS …</a:t>
            </a:r>
            <a:br>
              <a:rPr lang="en-US" sz="6000" dirty="0" smtClean="0"/>
            </a:br>
            <a:r>
              <a:rPr lang="en-US" sz="6000" dirty="0" smtClean="0"/>
              <a:t>visit schools </a:t>
            </a:r>
            <a:br>
              <a:rPr lang="en-US" sz="6000" dirty="0" smtClean="0"/>
            </a:br>
            <a:r>
              <a:rPr lang="en-US" sz="6000" dirty="0" smtClean="0"/>
              <a:t> ASK QUESTIONS …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Ask more questions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357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Questions????</a:t>
            </a:r>
            <a:endParaRPr lang="en-C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142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err="1" smtClean="0"/>
              <a:t>OSAP</a:t>
            </a:r>
            <a:r>
              <a:rPr lang="en-US" sz="5000" dirty="0" smtClean="0"/>
              <a:t> INFORMATION NIGHT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Mark your calendars</a:t>
            </a:r>
          </a:p>
          <a:p>
            <a:r>
              <a:rPr lang="en-US" sz="4500" dirty="0" smtClean="0"/>
              <a:t>Wednesday </a:t>
            </a:r>
            <a:r>
              <a:rPr lang="en-US" sz="4500" dirty="0" err="1" smtClean="0"/>
              <a:t>april</a:t>
            </a:r>
            <a:r>
              <a:rPr lang="en-US" sz="4500" dirty="0" smtClean="0"/>
              <a:t> 25</a:t>
            </a:r>
            <a:r>
              <a:rPr lang="en-US" sz="4500" baseline="30000" dirty="0" smtClean="0"/>
              <a:t>th</a:t>
            </a:r>
            <a:r>
              <a:rPr lang="en-US" sz="4500" dirty="0" smtClean="0"/>
              <a:t> @ 6:30pm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306337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For Timely Updates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cap="none" dirty="0" smtClean="0"/>
              <a:t>Text @htgrad2018</a:t>
            </a:r>
          </a:p>
          <a:p>
            <a:pPr marL="0" indent="0" algn="ctr">
              <a:buNone/>
            </a:pPr>
            <a:r>
              <a:rPr lang="en-US" sz="6000" dirty="0" smtClean="0"/>
              <a:t>TO</a:t>
            </a:r>
          </a:p>
          <a:p>
            <a:pPr marL="0" indent="0" algn="ctr">
              <a:buNone/>
            </a:pPr>
            <a:r>
              <a:rPr lang="en-US" sz="6000" dirty="0" smtClean="0"/>
              <a:t>905.231.3078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852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For Timely Updates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cap="none" dirty="0" smtClean="0"/>
              <a:t>Text @htgrad2018</a:t>
            </a:r>
          </a:p>
          <a:p>
            <a:pPr marL="0" indent="0" algn="ctr">
              <a:buNone/>
            </a:pPr>
            <a:r>
              <a:rPr lang="en-US" sz="6000" dirty="0" smtClean="0"/>
              <a:t>TO</a:t>
            </a:r>
          </a:p>
          <a:p>
            <a:pPr marL="0" indent="0" algn="ctr">
              <a:buNone/>
            </a:pPr>
            <a:r>
              <a:rPr lang="en-US" sz="6000" dirty="0" smtClean="0"/>
              <a:t>905.231.3078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64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2925" y="372755"/>
            <a:ext cx="21907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That </a:t>
            </a:r>
          </a:p>
          <a:p>
            <a:pPr algn="ctr"/>
            <a:r>
              <a:rPr lang="en-US" sz="3600" dirty="0" smtClean="0"/>
              <a:t>which </a:t>
            </a:r>
          </a:p>
          <a:p>
            <a:pPr algn="ctr"/>
            <a:r>
              <a:rPr lang="en-US" sz="3600" dirty="0" smtClean="0"/>
              <a:t>you love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1924050"/>
            <a:ext cx="2190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That </a:t>
            </a:r>
          </a:p>
          <a:p>
            <a:pPr algn="ctr"/>
            <a:r>
              <a:rPr lang="en-US" sz="3600" dirty="0" smtClean="0"/>
              <a:t>which </a:t>
            </a:r>
          </a:p>
          <a:p>
            <a:pPr algn="ctr"/>
            <a:r>
              <a:rPr lang="en-US" sz="3600" dirty="0" smtClean="0"/>
              <a:t>the world</a:t>
            </a:r>
          </a:p>
          <a:p>
            <a:pPr algn="ctr"/>
            <a:r>
              <a:rPr lang="en-US" sz="3600" dirty="0"/>
              <a:t>n</a:t>
            </a:r>
            <a:r>
              <a:rPr lang="en-US" sz="3600" dirty="0" smtClean="0"/>
              <a:t>eeds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24050" y="2127081"/>
            <a:ext cx="2190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That </a:t>
            </a:r>
          </a:p>
          <a:p>
            <a:pPr algn="ctr"/>
            <a:r>
              <a:rPr lang="en-US" sz="3600" dirty="0" smtClean="0"/>
              <a:t>which </a:t>
            </a:r>
          </a:p>
          <a:p>
            <a:pPr algn="ctr"/>
            <a:r>
              <a:rPr lang="en-US" sz="3600" dirty="0" smtClean="0"/>
              <a:t>you are good at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05325" y="4137124"/>
            <a:ext cx="2190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That </a:t>
            </a:r>
          </a:p>
          <a:p>
            <a:pPr algn="ctr"/>
            <a:r>
              <a:rPr lang="en-US" sz="3600" dirty="0" smtClean="0"/>
              <a:t>which </a:t>
            </a:r>
          </a:p>
          <a:p>
            <a:pPr algn="ctr"/>
            <a:r>
              <a:rPr lang="en-US" sz="3600" dirty="0" smtClean="0"/>
              <a:t>you can be paid for</a:t>
            </a:r>
            <a:endParaRPr lang="en-US" sz="3600" dirty="0"/>
          </a:p>
        </p:txBody>
      </p:sp>
      <p:sp>
        <p:nvSpPr>
          <p:cNvPr id="2" name="Cross 1"/>
          <p:cNvSpPr/>
          <p:nvPr/>
        </p:nvSpPr>
        <p:spPr>
          <a:xfrm>
            <a:off x="4352925" y="2354245"/>
            <a:ext cx="2386012" cy="1555715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Early acceptance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385" y="2367092"/>
            <a:ext cx="10954215" cy="36991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Grade 11 marks were sent in September with our student demographics</a:t>
            </a:r>
          </a:p>
          <a:p>
            <a:r>
              <a:rPr lang="en-US" sz="3600" dirty="0" smtClean="0"/>
              <a:t>if a student receives an early acceptance before semester 1 final grades sent … this acceptance would be based on grade 11 marks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3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7" y="-170924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Graduation	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1889" y="1059366"/>
            <a:ext cx="11586033" cy="5698273"/>
          </a:xfrm>
        </p:spPr>
        <p:txBody>
          <a:bodyPr>
            <a:noAutofit/>
          </a:bodyPr>
          <a:lstStyle/>
          <a:p>
            <a:r>
              <a:rPr lang="en-US" sz="3600" dirty="0" smtClean="0"/>
              <a:t>Thursday </a:t>
            </a:r>
            <a:r>
              <a:rPr lang="en-US" sz="3600" dirty="0" err="1" smtClean="0"/>
              <a:t>june</a:t>
            </a:r>
            <a:r>
              <a:rPr lang="en-US" sz="3600" dirty="0" smtClean="0"/>
              <a:t> 28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2018</a:t>
            </a:r>
          </a:p>
          <a:p>
            <a:r>
              <a:rPr lang="en-US" sz="3600" dirty="0" smtClean="0"/>
              <a:t>ALL REQUIREMENTS must be met (INCLUDING VOLUNTEER HOURS – due October 31, 2017)</a:t>
            </a:r>
          </a:p>
          <a:p>
            <a:r>
              <a:rPr lang="en-US" sz="3600" dirty="0" smtClean="0"/>
              <a:t>Grad photo – must be taken to be on composite</a:t>
            </a:r>
          </a:p>
          <a:p>
            <a:r>
              <a:rPr lang="en-US" sz="3600" dirty="0" smtClean="0"/>
              <a:t>AWARDS AT GRADUATION </a:t>
            </a:r>
          </a:p>
          <a:p>
            <a:pPr lvl="1"/>
            <a:r>
              <a:rPr lang="en-US" sz="3600" dirty="0" smtClean="0"/>
              <a:t>Academic award</a:t>
            </a:r>
          </a:p>
          <a:p>
            <a:pPr lvl="1"/>
            <a:r>
              <a:rPr lang="en-US" sz="3600" dirty="0" smtClean="0"/>
              <a:t>Ontario scholar </a:t>
            </a:r>
          </a:p>
          <a:p>
            <a:pPr lvl="1"/>
            <a:r>
              <a:rPr lang="en-US" sz="3600" dirty="0" smtClean="0"/>
              <a:t>Titan award/school letter 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93435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68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Returning to HT??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388" y="1371600"/>
            <a:ext cx="11604812" cy="52981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Need to interview with principal</a:t>
            </a:r>
            <a:endParaRPr lang="en-CA" sz="3600" dirty="0" smtClean="0"/>
          </a:p>
          <a:p>
            <a:r>
              <a:rPr lang="en-US" sz="3600" dirty="0" smtClean="0"/>
              <a:t>A good idea:</a:t>
            </a:r>
          </a:p>
          <a:p>
            <a:pPr lvl="1"/>
            <a:r>
              <a:rPr lang="en-US" sz="3400" dirty="0" smtClean="0"/>
              <a:t>When a course required for post-secondary</a:t>
            </a:r>
          </a:p>
          <a:p>
            <a:pPr lvl="1"/>
            <a:r>
              <a:rPr lang="en-US" sz="3400" dirty="0" smtClean="0"/>
              <a:t>For coop</a:t>
            </a:r>
          </a:p>
          <a:p>
            <a:r>
              <a:rPr lang="en-US" sz="3600" dirty="0" smtClean="0"/>
              <a:t>A bad idea: </a:t>
            </a:r>
          </a:p>
          <a:p>
            <a:pPr lvl="1"/>
            <a:r>
              <a:rPr lang="en-US" sz="3400" dirty="0" smtClean="0"/>
              <a:t>“Because I don’t know what I want to do”</a:t>
            </a:r>
          </a:p>
          <a:p>
            <a:pPr lvl="1"/>
            <a:r>
              <a:rPr lang="en-US" sz="3400" dirty="0" smtClean="0"/>
              <a:t>Often wish they hadn’t &amp; then drop out 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14401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382" y="1"/>
            <a:ext cx="10364451" cy="1259054"/>
          </a:xfrm>
        </p:spPr>
        <p:txBody>
          <a:bodyPr/>
          <a:lstStyle/>
          <a:p>
            <a:r>
              <a:rPr lang="en-US" sz="6000" dirty="0" smtClean="0"/>
              <a:t>September – November</a:t>
            </a:r>
            <a:r>
              <a:rPr lang="en-US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7083" y="925679"/>
            <a:ext cx="11413863" cy="5442960"/>
          </a:xfrm>
        </p:spPr>
        <p:txBody>
          <a:bodyPr>
            <a:noAutofit/>
          </a:bodyPr>
          <a:lstStyle/>
          <a:p>
            <a:r>
              <a:rPr lang="en-US" sz="3600" dirty="0" smtClean="0"/>
              <a:t>Graduation meeting </a:t>
            </a:r>
          </a:p>
          <a:p>
            <a:pPr lvl="1"/>
            <a:r>
              <a:rPr lang="en-US" sz="3000" dirty="0" smtClean="0"/>
              <a:t>Hours (due </a:t>
            </a:r>
            <a:r>
              <a:rPr lang="en-US" sz="3000" dirty="0" err="1" smtClean="0"/>
              <a:t>oct</a:t>
            </a:r>
            <a:r>
              <a:rPr lang="en-US" sz="3000" dirty="0" smtClean="0"/>
              <a:t> 31</a:t>
            </a:r>
            <a:r>
              <a:rPr lang="en-US" sz="3000" baseline="30000" dirty="0" smtClean="0"/>
              <a:t>st</a:t>
            </a:r>
            <a:r>
              <a:rPr lang="en-US" sz="3000" dirty="0"/>
              <a:t>)</a:t>
            </a:r>
            <a:r>
              <a:rPr lang="en-US" sz="3000" dirty="0" smtClean="0"/>
              <a:t>, photos, </a:t>
            </a:r>
            <a:r>
              <a:rPr lang="en-US" sz="3000" dirty="0" err="1" smtClean="0"/>
              <a:t>n.b.</a:t>
            </a:r>
            <a:r>
              <a:rPr lang="en-US" sz="3000" dirty="0" smtClean="0"/>
              <a:t> dates, fees </a:t>
            </a:r>
          </a:p>
          <a:p>
            <a:r>
              <a:rPr lang="en-US" sz="3600" dirty="0" smtClean="0"/>
              <a:t>Liaison visits</a:t>
            </a:r>
          </a:p>
          <a:p>
            <a:r>
              <a:rPr lang="en-US" sz="3600" dirty="0" err="1" smtClean="0"/>
              <a:t>U.i.p</a:t>
            </a:r>
            <a:r>
              <a:rPr lang="en-US" sz="3600" dirty="0" smtClean="0"/>
              <a:t> &amp; </a:t>
            </a:r>
            <a:r>
              <a:rPr lang="en-US" sz="3600" dirty="0" err="1" smtClean="0"/>
              <a:t>c.i.p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Trades presentation </a:t>
            </a:r>
          </a:p>
          <a:p>
            <a:r>
              <a:rPr lang="en-US" sz="3600" dirty="0" smtClean="0"/>
              <a:t>Individual visits with guidance counsellor </a:t>
            </a:r>
          </a:p>
          <a:p>
            <a:r>
              <a:rPr lang="en-US" sz="3600" dirty="0" smtClean="0"/>
              <a:t>Grade 12 retreats </a:t>
            </a:r>
          </a:p>
          <a:p>
            <a:r>
              <a:rPr lang="en-US" sz="3600" dirty="0" smtClean="0"/>
              <a:t>Financing your education session (TONIGHT)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853958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Upcoming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4471" y="2367092"/>
            <a:ext cx="11900647" cy="387234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Application sessions for college/university/Trades</a:t>
            </a:r>
          </a:p>
          <a:p>
            <a:r>
              <a:rPr lang="en-US" sz="4000" b="1" u="sng" dirty="0" smtClean="0"/>
              <a:t>Highly</a:t>
            </a:r>
            <a:r>
              <a:rPr lang="en-US" sz="3600" dirty="0" smtClean="0"/>
              <a:t> encourage campus visits </a:t>
            </a:r>
          </a:p>
          <a:p>
            <a:r>
              <a:rPr lang="en-US" sz="3600" dirty="0" smtClean="0"/>
              <a:t>continue to research programs &amp; campuses </a:t>
            </a:r>
          </a:p>
          <a:p>
            <a:r>
              <a:rPr lang="en-US" sz="3600" dirty="0" smtClean="0"/>
              <a:t>November 27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2017 – full disclosure date  </a:t>
            </a:r>
          </a:p>
          <a:p>
            <a:r>
              <a:rPr lang="en-US" sz="3600" dirty="0" smtClean="0"/>
              <a:t>Graduation photos – Nov 28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- Dec 7</a:t>
            </a:r>
            <a:r>
              <a:rPr lang="en-US" sz="3600" baseline="30000" dirty="0" smtClean="0"/>
              <a:t>th</a:t>
            </a:r>
            <a:endParaRPr lang="en-US" sz="36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0469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Campus visits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4471" y="2367092"/>
            <a:ext cx="11900647" cy="387234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believe a campus visit is essential when deciding which post-secondary institution is right for you (or your child).</a:t>
            </a:r>
          </a:p>
          <a:p>
            <a:r>
              <a:rPr lang="en-US" sz="3600" dirty="0" smtClean="0"/>
              <a:t>Visit school websites to find out when open houses and tours are scheduled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3103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68893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College bound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642263"/>
            <a:ext cx="12192000" cy="4780839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“How to apply” </a:t>
            </a:r>
            <a:r>
              <a:rPr lang="en-US" sz="3500" dirty="0" smtClean="0"/>
              <a:t>sessions – </a:t>
            </a:r>
            <a:r>
              <a:rPr lang="en-US" sz="3500" b="1" dirty="0" smtClean="0"/>
              <a:t>Nov</a:t>
            </a:r>
            <a:r>
              <a:rPr lang="en-US" sz="3500" b="1" dirty="0"/>
              <a:t>. </a:t>
            </a:r>
            <a:r>
              <a:rPr lang="en-US" sz="3500" b="1" dirty="0" smtClean="0"/>
              <a:t>15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– </a:t>
            </a:r>
            <a:r>
              <a:rPr lang="en-US" sz="3500" b="1" dirty="0" err="1" smtClean="0"/>
              <a:t>nov.</a:t>
            </a:r>
            <a:r>
              <a:rPr lang="en-US" sz="3500" b="1" dirty="0" smtClean="0"/>
              <a:t> 16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2017</a:t>
            </a:r>
            <a:endParaRPr lang="en-US" sz="3500" b="1" dirty="0"/>
          </a:p>
          <a:p>
            <a:r>
              <a:rPr lang="en-US" sz="3500" dirty="0" smtClean="0"/>
              <a:t>Students must sign up in guidance to attend</a:t>
            </a:r>
            <a:endParaRPr lang="en-US" sz="3500" dirty="0"/>
          </a:p>
          <a:p>
            <a:r>
              <a:rPr lang="en-US" sz="3500" dirty="0" smtClean="0"/>
              <a:t>HT’s suggested deadline: November 2o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, 2017</a:t>
            </a:r>
          </a:p>
          <a:p>
            <a:endParaRPr lang="en-US" sz="3500" dirty="0"/>
          </a:p>
          <a:p>
            <a:r>
              <a:rPr lang="en-US" sz="3500" dirty="0" smtClean="0"/>
              <a:t>February 1</a:t>
            </a:r>
            <a:r>
              <a:rPr lang="en-US" sz="3500" baseline="30000" dirty="0" smtClean="0"/>
              <a:t>st</a:t>
            </a:r>
            <a:r>
              <a:rPr lang="en-US" sz="3500" dirty="0" smtClean="0"/>
              <a:t>, 2018 – </a:t>
            </a:r>
            <a:r>
              <a:rPr lang="en-US" sz="3500" dirty="0"/>
              <a:t>DEADLINE </a:t>
            </a:r>
            <a:r>
              <a:rPr lang="en-US" sz="3500" dirty="0" smtClean="0"/>
              <a:t>for equal consideration </a:t>
            </a:r>
            <a:endParaRPr lang="en-US" sz="3500" dirty="0"/>
          </a:p>
          <a:p>
            <a:r>
              <a:rPr lang="en-US" sz="3500" dirty="0" smtClean="0"/>
              <a:t>Nov., Feb., </a:t>
            </a:r>
            <a:r>
              <a:rPr lang="en-US" sz="3500" dirty="0" err="1" smtClean="0"/>
              <a:t>april</a:t>
            </a:r>
            <a:r>
              <a:rPr lang="en-US" sz="3500" dirty="0" smtClean="0"/>
              <a:t> and </a:t>
            </a:r>
            <a:r>
              <a:rPr lang="en-US" sz="3500" dirty="0" err="1" smtClean="0"/>
              <a:t>july</a:t>
            </a:r>
            <a:r>
              <a:rPr lang="en-US" sz="3500" dirty="0" smtClean="0"/>
              <a:t> – </a:t>
            </a:r>
            <a:r>
              <a:rPr lang="en-US" sz="3500" dirty="0"/>
              <a:t>marks sent to </a:t>
            </a:r>
            <a:r>
              <a:rPr lang="en-US" sz="3500" dirty="0" smtClean="0"/>
              <a:t>colleges</a:t>
            </a:r>
          </a:p>
          <a:p>
            <a:r>
              <a:rPr lang="en-US" sz="4300" dirty="0" smtClean="0"/>
              <a:t>www.ontariocolleges.ca</a:t>
            </a:r>
            <a:r>
              <a:rPr lang="en-US" sz="3500" dirty="0" smtClean="0"/>
              <a:t> </a:t>
            </a:r>
            <a:endParaRPr lang="en-CA" sz="35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4226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2171</TotalTime>
  <Words>559</Words>
  <Application>Microsoft Office PowerPoint</Application>
  <PresentationFormat>Widescreen</PresentationFormat>
  <Paragraphs>118</Paragraphs>
  <Slides>20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Tw Cen MT</vt:lpstr>
      <vt:lpstr>Droplet</vt:lpstr>
      <vt:lpstr>Grade 12  Parent information night </vt:lpstr>
      <vt:lpstr>For Timely Updates </vt:lpstr>
      <vt:lpstr>Early acceptance </vt:lpstr>
      <vt:lpstr>Graduation </vt:lpstr>
      <vt:lpstr>Returning to HT??</vt:lpstr>
      <vt:lpstr>September – November </vt:lpstr>
      <vt:lpstr>Upcoming </vt:lpstr>
      <vt:lpstr>Campus visits</vt:lpstr>
      <vt:lpstr>College bound</vt:lpstr>
      <vt:lpstr>Trades Bound</vt:lpstr>
      <vt:lpstr>University bound</vt:lpstr>
      <vt:lpstr>workplace</vt:lpstr>
      <vt:lpstr>Websites your students use</vt:lpstr>
      <vt:lpstr>Websites your students use</vt:lpstr>
      <vt:lpstr>scholarships</vt:lpstr>
      <vt:lpstr>Visit schools ASK QUESTIONS … visit schools   ASK QUESTIONS …  Ask more questions </vt:lpstr>
      <vt:lpstr>Questions????</vt:lpstr>
      <vt:lpstr>OSAP INFORMATION NIGHT</vt:lpstr>
      <vt:lpstr>For Timely Updates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12  Parent information night</dc:title>
  <dc:creator>Robbyn Deroo</dc:creator>
  <cp:lastModifiedBy>Carla Aitken</cp:lastModifiedBy>
  <cp:revision>42</cp:revision>
  <cp:lastPrinted>2014-10-21T17:57:18Z</cp:lastPrinted>
  <dcterms:created xsi:type="dcterms:W3CDTF">2014-10-21T15:50:14Z</dcterms:created>
  <dcterms:modified xsi:type="dcterms:W3CDTF">2017-09-19T15:59:02Z</dcterms:modified>
</cp:coreProperties>
</file>