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41"/>
  </p:notesMasterIdLst>
  <p:handoutMasterIdLst>
    <p:handoutMasterId r:id="rId42"/>
  </p:handoutMasterIdLst>
  <p:sldIdLst>
    <p:sldId id="269" r:id="rId5"/>
    <p:sldId id="256" r:id="rId6"/>
    <p:sldId id="301" r:id="rId7"/>
    <p:sldId id="319" r:id="rId8"/>
    <p:sldId id="333" r:id="rId9"/>
    <p:sldId id="353" r:id="rId10"/>
    <p:sldId id="334" r:id="rId11"/>
    <p:sldId id="335" r:id="rId12"/>
    <p:sldId id="293" r:id="rId13"/>
    <p:sldId id="354" r:id="rId14"/>
    <p:sldId id="352" r:id="rId15"/>
    <p:sldId id="351" r:id="rId16"/>
    <p:sldId id="264" r:id="rId17"/>
    <p:sldId id="356" r:id="rId18"/>
    <p:sldId id="362" r:id="rId19"/>
    <p:sldId id="295" r:id="rId20"/>
    <p:sldId id="355" r:id="rId21"/>
    <p:sldId id="360" r:id="rId22"/>
    <p:sldId id="318" r:id="rId23"/>
    <p:sldId id="311" r:id="rId24"/>
    <p:sldId id="310" r:id="rId25"/>
    <p:sldId id="287" r:id="rId26"/>
    <p:sldId id="261" r:id="rId27"/>
    <p:sldId id="340" r:id="rId28"/>
    <p:sldId id="321" r:id="rId29"/>
    <p:sldId id="341" r:id="rId30"/>
    <p:sldId id="259" r:id="rId31"/>
    <p:sldId id="309" r:id="rId32"/>
    <p:sldId id="298" r:id="rId33"/>
    <p:sldId id="359" r:id="rId34"/>
    <p:sldId id="313" r:id="rId35"/>
    <p:sldId id="346" r:id="rId36"/>
    <p:sldId id="345" r:id="rId37"/>
    <p:sldId id="315" r:id="rId38"/>
    <p:sldId id="272" r:id="rId39"/>
    <p:sldId id="363" r:id="rId4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44908-45B5-4791-B9CD-D35F9AA8898E}" v="6" dt="2022-10-12T23:14:30.6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51565" autoAdjust="0"/>
  </p:normalViewPr>
  <p:slideViewPr>
    <p:cSldViewPr snapToGrid="0">
      <p:cViewPr varScale="1">
        <p:scale>
          <a:sx n="46" d="100"/>
          <a:sy n="46" d="100"/>
        </p:scale>
        <p:origin x="18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0C91EB-CDD5-46C5-AD74-72D8A1F57631}" type="datetimeFigureOut">
              <a:rPr lang="en-CA" smtClean="0"/>
              <a:t>2022-10-13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08E5E8-FBBE-4F22-82E0-D2DB012DD2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95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39A1-1E33-4185-95EF-0EFB2BB92F43}" type="datetimeFigureOut">
              <a:rPr lang="en-US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E9B2B-1949-4996-AE83-BF5EBCD7988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3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RO</a:t>
            </a:r>
            <a:r>
              <a:rPr lang="en-US" b="1">
                <a:cs typeface="Calibri"/>
              </a:rPr>
              <a:t>BBYN</a:t>
            </a:r>
            <a:r>
              <a:rPr lang="en-US">
                <a:cs typeface="Calibri"/>
              </a:rPr>
              <a:t> Have this screen available to parents while we wait for all to join </a:t>
            </a:r>
          </a:p>
          <a:p>
            <a:r>
              <a:rPr lang="en-US">
                <a:cs typeface="Calibri"/>
              </a:rPr>
              <a:t>“Welcome, We will begin the presentation shortly.”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5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05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7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2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8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11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29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12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68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7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0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1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5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24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05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19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8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sz="16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5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4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9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6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13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61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877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37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34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75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3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CA" sz="1600" b="0" i="0" dirty="0">
              <a:solidFill>
                <a:srgbClr val="424242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CA" sz="1600" b="0" i="0" dirty="0">
              <a:solidFill>
                <a:srgbClr val="424242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8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4E9B2B-1949-4996-AE83-BF5EBCD79888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7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3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78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3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3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1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77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0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1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2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5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2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5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3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54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ht-announcem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rinitycatholic.ca/page/financing-your-education-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page/important-dates-guida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colleges.ca/en/news/cip/cip-schedu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colleges.ca/en/colleges/college-monday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universitiesfair.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tariouniversitiesfair.ca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guidance/important-websites-and-online-resourc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guidance/important-websites-and-online-resourc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forceplanningboard.org/" TargetMode="External"/><Relationship Id="rId7" Type="http://schemas.openxmlformats.org/officeDocument/2006/relationships/hyperlink" Target="http://www.jobbank.gc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trinitycatholic.ca/guidance/important-websites-and-online-resources" TargetMode="External"/><Relationship Id="rId5" Type="http://schemas.openxmlformats.org/officeDocument/2006/relationships/hyperlink" Target="https://www.norfolkbusiness.ca/job-postings/" TargetMode="External"/><Relationship Id="rId4" Type="http://schemas.openxmlformats.org/officeDocument/2006/relationships/hyperlink" Target="https://www.fanshawec.ca/student-life/campus-services/employment/community-career-and-employment-service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ouinfo.ca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colleges.ca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garacollege.ca/pair/kpi/careercoach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anshawepathfinder.ca/" TargetMode="External"/><Relationship Id="rId5" Type="http://schemas.openxmlformats.org/officeDocument/2006/relationships/hyperlink" Target="https://ideagenerator.sheridancollege.ca/" TargetMode="External"/><Relationship Id="rId4" Type="http://schemas.openxmlformats.org/officeDocument/2006/relationships/hyperlink" Target="https://humbercareerfinder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page/video-library-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osap.gov.on.ca/AidEstimator2223Web/enterapp/enter.xhtml?lang=en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page/secondary-school-diploma-requirements#community_servi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nitycatholic.ca/page/school-letter-titan-awar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/>
              <a:t>For Timely Updates from HT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346" y="2060575"/>
            <a:ext cx="5995704" cy="43447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600">
                <a:latin typeface="Trebuchet MS"/>
              </a:rPr>
              <a:t>Morning announcements: </a:t>
            </a:r>
          </a:p>
          <a:p>
            <a:pPr marL="0" indent="0" algn="ctr">
              <a:buNone/>
            </a:pPr>
            <a:r>
              <a:rPr lang="en-US" sz="16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http://www.trinitycatholic.ca/ht-announcements</a:t>
            </a:r>
            <a:endParaRPr lang="en-US" sz="1600">
              <a:latin typeface="Trebuchet MS"/>
            </a:endParaRPr>
          </a:p>
          <a:p>
            <a:pPr algn="ctr">
              <a:buNone/>
            </a:pPr>
            <a:endParaRPr lang="en-US" sz="3600">
              <a:latin typeface="Trebuchet MS"/>
            </a:endParaRPr>
          </a:p>
          <a:p>
            <a:pPr algn="ctr">
              <a:buNone/>
            </a:pPr>
            <a:r>
              <a:rPr lang="en-US" sz="3600">
                <a:latin typeface="Trebuchet MS"/>
              </a:rPr>
              <a:t>Check email regularly </a:t>
            </a:r>
            <a:endParaRPr lang="en-US" sz="3600">
              <a:ea typeface="+mj-lt"/>
              <a:cs typeface="+mj-lt"/>
            </a:endParaRPr>
          </a:p>
          <a:p>
            <a:pPr marL="0" indent="0" algn="ctr">
              <a:buNone/>
            </a:pPr>
            <a:r>
              <a:rPr lang="en-US" sz="3600">
                <a:latin typeface="Trebuchet MS"/>
              </a:rPr>
              <a:t> </a:t>
            </a:r>
          </a:p>
          <a:p>
            <a:pPr marL="0" indent="0" algn="ctr">
              <a:buNone/>
            </a:pPr>
            <a:r>
              <a:rPr lang="en-US" sz="3600">
                <a:latin typeface="Trebuchet MS"/>
              </a:rPr>
              <a:t>     Follow us on twitter @trinitytitan</a:t>
            </a:r>
            <a:endParaRPr lang="en-US" sz="3600"/>
          </a:p>
          <a:p>
            <a:pPr marL="0" indent="0" algn="ctr">
              <a:buNone/>
            </a:pPr>
            <a:endParaRPr lang="en-US" sz="3000">
              <a:solidFill>
                <a:srgbClr val="FF0000"/>
              </a:solidFill>
              <a:latin typeface="Trebuchet MS"/>
            </a:endParaRPr>
          </a:p>
          <a:p>
            <a:pPr marL="0" indent="0" algn="ctr">
              <a:buNone/>
            </a:pPr>
            <a:endParaRPr lang="en-US" sz="6000">
              <a:solidFill>
                <a:srgbClr val="FF0000"/>
              </a:solidFill>
              <a:latin typeface="Trebuchet M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1D6768-76E3-4118-82D2-7819CE23A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350" y="1963728"/>
            <a:ext cx="5499650" cy="420024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>
                <a:solidFill>
                  <a:srgbClr val="FFFFFF"/>
                </a:solidFill>
                <a:latin typeface="Trebuchet MS"/>
              </a:rPr>
              <a:t>Follow us on Facebook</a:t>
            </a:r>
            <a:endParaRPr lang="en-US" sz="4000">
              <a:solidFill>
                <a:srgbClr val="FFFFFF"/>
              </a:solidFill>
              <a:latin typeface="Century Gothic" panose="020B0502020202020204"/>
            </a:endParaRPr>
          </a:p>
          <a:p>
            <a:pPr marL="0" indent="0" algn="ctr">
              <a:buNone/>
            </a:pPr>
            <a:r>
              <a:rPr lang="en-US" sz="2800"/>
              <a:t>@ Holy Trinity Guidance</a:t>
            </a:r>
          </a:p>
          <a:p>
            <a:endParaRPr lang="en-US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46D90484-DEBF-42BF-80E3-04C052E8F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09" y="5214313"/>
            <a:ext cx="506600" cy="50660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630E248-508D-4E21-BD3C-852D8BCCB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454" y="3265714"/>
            <a:ext cx="4162537" cy="31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4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79832" cy="1400530"/>
          </a:xfrm>
        </p:spPr>
        <p:txBody>
          <a:bodyPr>
            <a:normAutofit/>
          </a:bodyPr>
          <a:lstStyle/>
          <a:p>
            <a:r>
              <a:rPr lang="en-US" sz="6000" b="1"/>
              <a:t>School &amp; Community Awards</a:t>
            </a:r>
            <a:endParaRPr lang="en-CA" sz="60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398AA4-FFDC-CA46-0EFE-031C34FD6F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09142" y="2350768"/>
            <a:ext cx="5818229" cy="435273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E595A-0066-3DF1-0896-0C0D0C5BE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7486" y="5004753"/>
            <a:ext cx="4942114" cy="1612942"/>
          </a:xfrm>
        </p:spPr>
        <p:txBody>
          <a:bodyPr>
            <a:noAutofit/>
          </a:bodyPr>
          <a:lstStyle/>
          <a:p>
            <a:r>
              <a:rPr lang="en-CA" sz="2800">
                <a:hlinkClick r:id="rId4"/>
              </a:rPr>
              <a:t>Financing Your Education | Holy Trinity Catholic High School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127056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6519-81A2-3A51-52EA-8A469DA1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642257"/>
            <a:ext cx="11713028" cy="2209800"/>
          </a:xfrm>
        </p:spPr>
        <p:txBody>
          <a:bodyPr/>
          <a:lstStyle/>
          <a:p>
            <a:r>
              <a:rPr lang="en-US" sz="6000"/>
              <a:t>What we have been up to…</a:t>
            </a:r>
            <a:endParaRPr lang="en-CA" sz="6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A3337-9D5A-1E24-20F4-0D92A9E69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852057"/>
            <a:ext cx="10166189" cy="3418114"/>
          </a:xfrm>
        </p:spPr>
        <p:txBody>
          <a:bodyPr>
            <a:normAutofit/>
          </a:bodyPr>
          <a:lstStyle/>
          <a:p>
            <a:r>
              <a:rPr lang="en-US" sz="4000"/>
              <a:t>Grad meeting – Sept 12</a:t>
            </a:r>
            <a:br>
              <a:rPr lang="en-US" sz="4000"/>
            </a:br>
            <a:r>
              <a:rPr lang="en-US" sz="4000"/>
              <a:t>Liaison visits – Sept – November</a:t>
            </a:r>
            <a:br>
              <a:rPr lang="en-US" sz="4000"/>
            </a:br>
            <a:r>
              <a:rPr lang="en-US" sz="4000"/>
              <a:t>Individual Grade 12 visits</a:t>
            </a:r>
            <a:endParaRPr lang="en-CA" sz="4000"/>
          </a:p>
        </p:txBody>
      </p:sp>
    </p:spTree>
    <p:extLst>
      <p:ext uri="{BB962C8B-B14F-4D97-AF65-F5344CB8AC3E}">
        <p14:creationId xmlns:p14="http://schemas.microsoft.com/office/powerpoint/2010/main" val="378229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9430-F230-4DC4-94AE-ADCAA637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73" y="0"/>
            <a:ext cx="11957853" cy="1435983"/>
          </a:xfrm>
        </p:spPr>
        <p:txBody>
          <a:bodyPr/>
          <a:lstStyle/>
          <a:p>
            <a:r>
              <a:rPr lang="en-US" sz="6000" b="1">
                <a:solidFill>
                  <a:schemeClr val="tx1"/>
                </a:solidFill>
              </a:rPr>
              <a:t>Important Deadlines </a:t>
            </a:r>
            <a:br>
              <a:rPr lang="en-US" sz="6000" b="1"/>
            </a:br>
            <a:br>
              <a:rPr lang="en-US" sz="2000" b="1"/>
            </a:br>
            <a:endParaRPr lang="en-US" sz="60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6ED0-83AC-4CE3-8DFB-14E33451A5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311" y="1108233"/>
            <a:ext cx="11009376" cy="50131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/>
              <a:t>Full disclosure dates for Semester1</a:t>
            </a:r>
          </a:p>
          <a:p>
            <a:pPr lvl="1"/>
            <a:r>
              <a:rPr lang="en-US" sz="2400"/>
              <a:t>Monday November 28, 2022</a:t>
            </a:r>
          </a:p>
          <a:p>
            <a:r>
              <a:rPr lang="en-US" sz="4000"/>
              <a:t>Deadline to apply to university – Jan 12</a:t>
            </a:r>
            <a:r>
              <a:rPr lang="en-US" sz="4000" baseline="30000"/>
              <a:t>th</a:t>
            </a:r>
            <a:r>
              <a:rPr lang="en-US" sz="4000"/>
              <a:t> </a:t>
            </a:r>
          </a:p>
          <a:p>
            <a:r>
              <a:rPr lang="en-US" sz="4000"/>
              <a:t>Deadline to apply to college – Feb 1</a:t>
            </a:r>
            <a:r>
              <a:rPr lang="en-US" sz="4000" baseline="30000"/>
              <a:t>st</a:t>
            </a:r>
          </a:p>
          <a:p>
            <a:r>
              <a:rPr lang="en-US" sz="4000"/>
              <a:t>(BUT WE RECOMMEND TO APPLY EARLY!!)</a:t>
            </a:r>
          </a:p>
          <a:p>
            <a:r>
              <a:rPr lang="en-US" sz="4000"/>
              <a:t>Deadline Register for Graduation – Feb 1</a:t>
            </a:r>
            <a:r>
              <a:rPr lang="en-US" sz="4000" baseline="30000"/>
              <a:t>st</a:t>
            </a:r>
            <a:r>
              <a:rPr lang="en-US" sz="4000"/>
              <a:t> </a:t>
            </a:r>
          </a:p>
          <a:p>
            <a:endParaRPr lang="en-US" sz="2600"/>
          </a:p>
          <a:p>
            <a:pPr lvl="1"/>
            <a:r>
              <a:rPr lang="en-CA" sz="2600">
                <a:hlinkClick r:id="rId3"/>
              </a:rPr>
              <a:t>http://www.trinitycatholic.ca/page/important-dates-guidance</a:t>
            </a:r>
            <a:endParaRPr lang="en-US" sz="2600"/>
          </a:p>
          <a:p>
            <a:endParaRPr lang="en-US" sz="4000"/>
          </a:p>
          <a:p>
            <a:pPr lvl="1"/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36039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425" y="452718"/>
            <a:ext cx="12164648" cy="1400530"/>
          </a:xfrm>
        </p:spPr>
        <p:txBody>
          <a:bodyPr/>
          <a:lstStyle/>
          <a:p>
            <a:r>
              <a:rPr lang="en-US" sz="6000" b="1"/>
              <a:t>Important Dates &amp; Presentations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5676" y="1716351"/>
            <a:ext cx="11900647" cy="51416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4300">
                <a:ea typeface="+mj-lt"/>
                <a:cs typeface="+mj-lt"/>
              </a:rPr>
              <a:t>Grade 12 Trades Presentation – Oct. 13</a:t>
            </a:r>
            <a:r>
              <a:rPr lang="en-US" sz="4300" baseline="30000">
                <a:ea typeface="+mj-lt"/>
                <a:cs typeface="+mj-lt"/>
              </a:rPr>
              <a:t>th </a:t>
            </a:r>
            <a:endParaRPr lang="en-US" sz="2800">
              <a:ea typeface="+mj-lt"/>
              <a:cs typeface="+mj-lt"/>
            </a:endParaRPr>
          </a:p>
          <a:p>
            <a:r>
              <a:rPr lang="en-US" sz="4300"/>
              <a:t>College Fair Trip (Niagara College) – Oct. 17</a:t>
            </a:r>
            <a:r>
              <a:rPr lang="en-US" sz="4300" baseline="30000"/>
              <a:t>th</a:t>
            </a:r>
            <a:r>
              <a:rPr lang="en-US" sz="4300"/>
              <a:t> </a:t>
            </a:r>
            <a:endParaRPr lang="en-US" sz="2800"/>
          </a:p>
          <a:p>
            <a:r>
              <a:rPr lang="en-US" sz="4300">
                <a:ea typeface="+mj-lt"/>
                <a:cs typeface="+mj-lt"/>
              </a:rPr>
              <a:t>How to apply to college Oct. 18</a:t>
            </a:r>
            <a:r>
              <a:rPr lang="en-US" sz="4300" baseline="30000">
                <a:ea typeface="+mj-lt"/>
                <a:cs typeface="+mj-lt"/>
              </a:rPr>
              <a:t>th </a:t>
            </a:r>
            <a:r>
              <a:rPr lang="en-US" sz="4300">
                <a:ea typeface="+mj-lt"/>
                <a:cs typeface="+mj-lt"/>
              </a:rPr>
              <a:t> and 20</a:t>
            </a:r>
            <a:r>
              <a:rPr lang="en-US" sz="4300" baseline="30000">
                <a:ea typeface="+mj-lt"/>
                <a:cs typeface="+mj-lt"/>
              </a:rPr>
              <a:t>th</a:t>
            </a:r>
          </a:p>
          <a:p>
            <a:r>
              <a:rPr lang="en-US" sz="4300">
                <a:ea typeface="+mj-lt"/>
                <a:cs typeface="+mj-lt"/>
              </a:rPr>
              <a:t>College Panel – Thursday October 27 </a:t>
            </a:r>
            <a:endParaRPr lang="en-US" sz="2800">
              <a:ea typeface="+mj-lt"/>
              <a:cs typeface="+mj-lt"/>
            </a:endParaRPr>
          </a:p>
          <a:p>
            <a:r>
              <a:rPr lang="en-US" sz="4300">
                <a:ea typeface="+mj-lt"/>
                <a:cs typeface="+mj-lt"/>
              </a:rPr>
              <a:t>How to apply to university Nov. 8</a:t>
            </a:r>
            <a:r>
              <a:rPr lang="en-US" sz="4300" baseline="30000">
                <a:ea typeface="+mj-lt"/>
                <a:cs typeface="+mj-lt"/>
              </a:rPr>
              <a:t>th</a:t>
            </a:r>
            <a:endParaRPr lang="en-US" sz="4000">
              <a:ea typeface="+mj-lt"/>
              <a:cs typeface="+mj-lt"/>
            </a:endParaRPr>
          </a:p>
          <a:p>
            <a:endParaRPr lang="en-US" sz="4000">
              <a:ea typeface="+mj-lt"/>
              <a:cs typeface="+mj-lt"/>
            </a:endParaRPr>
          </a:p>
          <a:p>
            <a:r>
              <a:rPr lang="en-US" sz="4000">
                <a:ea typeface="+mj-lt"/>
                <a:cs typeface="+mj-lt"/>
              </a:rPr>
              <a:t>Liaison Visits with colleges and universities</a:t>
            </a:r>
          </a:p>
          <a:p>
            <a:endParaRPr lang="en-US" sz="4000">
              <a:ea typeface="+mj-lt"/>
              <a:cs typeface="+mj-lt"/>
            </a:endParaRPr>
          </a:p>
          <a:p>
            <a:endParaRPr lang="en-US" sz="4000"/>
          </a:p>
          <a:p>
            <a:endParaRPr lang="en-US" sz="4000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46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9430-F230-4DC4-94AE-ADCAA637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8" y="0"/>
            <a:ext cx="12138020" cy="1045691"/>
          </a:xfrm>
        </p:spPr>
        <p:txBody>
          <a:bodyPr/>
          <a:lstStyle/>
          <a:p>
            <a:r>
              <a:rPr lang="en-US" sz="6000" b="1">
                <a:solidFill>
                  <a:schemeClr val="tx1"/>
                </a:solidFill>
              </a:rPr>
              <a:t>Important Dates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6ED0-83AC-4CE3-8DFB-14E33451A5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365" y="1175868"/>
            <a:ext cx="11509513" cy="75264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Ontario College Information Program (CIP)</a:t>
            </a:r>
          </a:p>
          <a:p>
            <a:r>
              <a:rPr lang="en-CA" sz="3200">
                <a:hlinkClick r:id="rId3"/>
              </a:rPr>
              <a:t>College Information Program (CIP) - Schedule | ontariocolleges.ca</a:t>
            </a:r>
            <a:r>
              <a:rPr lang="en-US" sz="3600"/>
              <a:t> </a:t>
            </a: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US"/>
          </a:p>
          <a:p>
            <a:pPr>
              <a:buFont typeface="Wingdings 3"/>
              <a:buChar char=""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E6ADD-CBB5-69D4-3DBC-42C08A6A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2" y="3429000"/>
            <a:ext cx="6094042" cy="2253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15C8D-C4E5-8D4F-A427-AB6C7394E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525" y="2651683"/>
            <a:ext cx="4504331" cy="410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09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8EC3-5C14-EF44-7E1D-D3A2369A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98714"/>
            <a:ext cx="10754017" cy="3820886"/>
          </a:xfrm>
        </p:spPr>
        <p:txBody>
          <a:bodyPr/>
          <a:lstStyle/>
          <a:p>
            <a:r>
              <a:rPr lang="en-US" b="1"/>
              <a:t>College Mondays</a:t>
            </a:r>
            <a:br>
              <a:rPr lang="en-US"/>
            </a:br>
            <a:br>
              <a:rPr lang="en-US"/>
            </a:br>
            <a:r>
              <a:rPr lang="en-US" sz="4000"/>
              <a:t>Weekly online sessions designed to connect learners and parents with representatives from each college</a:t>
            </a:r>
            <a:r>
              <a:rPr lang="en-US"/>
              <a:t>.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7B90A-1E51-E6AE-92D8-A0D8D268A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3000">
              <a:hlinkClick r:id="rId3"/>
            </a:endParaRPr>
          </a:p>
          <a:p>
            <a:r>
              <a:rPr lang="en-CA" sz="3000">
                <a:hlinkClick r:id="rId3"/>
              </a:rPr>
              <a:t>College Mondays | ontariocolleges.ca</a:t>
            </a:r>
            <a:endParaRPr lang="en-CA" sz="3000"/>
          </a:p>
        </p:txBody>
      </p:sp>
    </p:spTree>
    <p:extLst>
      <p:ext uri="{BB962C8B-B14F-4D97-AF65-F5344CB8AC3E}">
        <p14:creationId xmlns:p14="http://schemas.microsoft.com/office/powerpoint/2010/main" val="3313042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9430-F230-4DC4-94AE-ADCAA637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8" y="0"/>
            <a:ext cx="12138020" cy="1045691"/>
          </a:xfrm>
        </p:spPr>
        <p:txBody>
          <a:bodyPr/>
          <a:lstStyle/>
          <a:p>
            <a:r>
              <a:rPr lang="en-US" sz="6000" b="1">
                <a:solidFill>
                  <a:schemeClr val="tx1"/>
                </a:solidFill>
              </a:rPr>
              <a:t>Important Dates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6ED0-83AC-4CE3-8DFB-14E33451A5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8" y="1175868"/>
            <a:ext cx="11768011" cy="75264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/>
              <a:t>Ontario Universities IN PERSON Fairs</a:t>
            </a:r>
          </a:p>
          <a:p>
            <a:r>
              <a:rPr lang="en-US" sz="1800"/>
              <a:t>  </a:t>
            </a:r>
            <a:r>
              <a:rPr lang="en-CA" sz="1800">
                <a:hlinkClick r:id="rId3"/>
              </a:rPr>
              <a:t>Welcome to the Largest Postsecondary Educational Fair in Canada | </a:t>
            </a:r>
            <a:r>
              <a:rPr lang="en-CA" sz="1800" err="1">
                <a:hlinkClick r:id="rId3"/>
              </a:rPr>
              <a:t>OUF</a:t>
            </a:r>
            <a:r>
              <a:rPr lang="en-CA" sz="1800">
                <a:hlinkClick r:id="rId3"/>
              </a:rPr>
              <a:t> (ontariouniversitiesfair.ca)</a:t>
            </a:r>
            <a:endParaRPr lang="en-C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BDBDBD"/>
              </a:buClr>
            </a:pPr>
            <a:endParaRPr lang="en-CA" sz="1800">
              <a:latin typeface="Calibr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US"/>
          </a:p>
          <a:p>
            <a:pPr>
              <a:buFont typeface="Wingdings 3"/>
              <a:buChar char=""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04D49-667C-65A0-3345-62C4EFE26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43" y="2344388"/>
            <a:ext cx="10528063" cy="402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9430-F230-4DC4-94AE-ADCAA637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8" y="0"/>
            <a:ext cx="12138020" cy="1045691"/>
          </a:xfrm>
        </p:spPr>
        <p:txBody>
          <a:bodyPr/>
          <a:lstStyle/>
          <a:p>
            <a:r>
              <a:rPr lang="en-US" sz="6000" b="1">
                <a:solidFill>
                  <a:schemeClr val="tx1"/>
                </a:solidFill>
              </a:rPr>
              <a:t>Important Dates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6ED0-83AC-4CE3-8DFB-14E33451A5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365" y="1175868"/>
            <a:ext cx="11509513" cy="75264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Ontario Universities VIRTUAL Fairs</a:t>
            </a:r>
          </a:p>
          <a:p>
            <a:r>
              <a:rPr lang="en-US"/>
              <a:t>  </a:t>
            </a:r>
            <a:r>
              <a:rPr lang="en-CA" sz="1600">
                <a:hlinkClick r:id="rId3"/>
              </a:rPr>
              <a:t>Welcome to the Largest Postsecondary Educational Fair in Canada | </a:t>
            </a:r>
            <a:r>
              <a:rPr lang="en-CA" sz="1600" err="1">
                <a:hlinkClick r:id="rId3"/>
              </a:rPr>
              <a:t>OUF</a:t>
            </a:r>
            <a:r>
              <a:rPr lang="en-CA" sz="1600">
                <a:hlinkClick r:id="rId3"/>
              </a:rPr>
              <a:t> (ontariouniversitiesfair.ca)</a:t>
            </a:r>
            <a:endParaRPr lang="en-CA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BDBDBD"/>
              </a:buClr>
            </a:pPr>
            <a:endParaRPr lang="en-US">
              <a:ea typeface="+mj-lt"/>
              <a:cs typeface="+mj-lt"/>
            </a:endParaRPr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US" sz="4000"/>
          </a:p>
          <a:p>
            <a:pPr marL="0" indent="0">
              <a:buNone/>
            </a:pPr>
            <a:endParaRPr lang="en-CA"/>
          </a:p>
          <a:p>
            <a:pPr marL="0" indent="0">
              <a:buNone/>
            </a:pPr>
            <a:endParaRPr lang="en-US"/>
          </a:p>
          <a:p>
            <a:pPr>
              <a:buFont typeface="Wingdings 3"/>
              <a:buChar char=""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81000-0F69-F993-8F64-C35FABDF1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63" y="2377298"/>
            <a:ext cx="10414907" cy="39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PATHWAYS</a:t>
            </a:r>
          </a:p>
        </p:txBody>
      </p:sp>
      <p:pic>
        <p:nvPicPr>
          <p:cNvPr id="3074" name="Picture 2" descr="Image result for post secondary pathways">
            <a:extLst>
              <a:ext uri="{FF2B5EF4-FFF2-40B4-BE49-F238E27FC236}">
                <a16:creationId xmlns:a16="http://schemas.microsoft.com/office/drawing/2014/main" id="{19AB3248-D9CD-2015-62BA-37866902F75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783" y="1023257"/>
            <a:ext cx="7979216" cy="53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4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Skilled Trades Bound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234" y="1771814"/>
            <a:ext cx="12057529" cy="49189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Trades presentation – Thurs. Oct 13</a:t>
            </a:r>
            <a:r>
              <a:rPr lang="en-US" sz="4000" baseline="30000"/>
              <a:t>th</a:t>
            </a:r>
            <a:r>
              <a:rPr lang="en-US" sz="4000"/>
              <a:t>, 2022</a:t>
            </a:r>
          </a:p>
          <a:p>
            <a:r>
              <a:rPr lang="en-US" sz="4000"/>
              <a:t>** you must pre-register on Ms. Deroo door </a:t>
            </a:r>
          </a:p>
          <a:p>
            <a:r>
              <a:rPr lang="en-US" sz="4000"/>
              <a:t> “How to apply to college” session</a:t>
            </a:r>
            <a:endParaRPr lang="en-US" sz="4000" b="1"/>
          </a:p>
          <a:p>
            <a:pPr marL="0" indent="0">
              <a:buNone/>
            </a:pPr>
            <a:endParaRPr lang="en-US" sz="3600"/>
          </a:p>
          <a:p>
            <a:r>
              <a:rPr lang="en-CA" sz="27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http://www.trinitycatholic.ca/guidance/important-websites-and-online-resources</a:t>
            </a:r>
            <a:endParaRPr lang="en-CA" sz="2700"/>
          </a:p>
          <a:p>
            <a:pPr marL="0" indent="0">
              <a:buNone/>
            </a:pPr>
            <a:endParaRPr lang="en-US" sz="4300">
              <a:highlight>
                <a:srgbClr val="FFFF00"/>
              </a:highlight>
            </a:endParaRP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24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>
                <a:solidFill>
                  <a:srgbClr val="FFFFFF"/>
                </a:solidFill>
              </a:rPr>
              <a:t>Grade 12 </a:t>
            </a:r>
            <a:br>
              <a:rPr lang="en-US" sz="8000">
                <a:solidFill>
                  <a:srgbClr val="FFFFFF"/>
                </a:solidFill>
              </a:rPr>
            </a:br>
            <a:r>
              <a:rPr lang="en-US" sz="8000">
                <a:solidFill>
                  <a:srgbClr val="FFFFFF"/>
                </a:solidFill>
              </a:rPr>
              <a:t>Parent Information Night	</a:t>
            </a:r>
            <a:endParaRPr lang="en-CA" sz="8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b="1">
                <a:solidFill>
                  <a:schemeClr val="bg2">
                    <a:lumMod val="10000"/>
                  </a:schemeClr>
                </a:solidFill>
              </a:rPr>
              <a:t>October 12</a:t>
            </a:r>
            <a:r>
              <a:rPr lang="en-US" sz="4800" b="1" baseline="3000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sz="4800" b="1">
                <a:solidFill>
                  <a:schemeClr val="bg2">
                    <a:lumMod val="10000"/>
                  </a:schemeClr>
                </a:solidFill>
              </a:rPr>
              <a:t>, 2022</a:t>
            </a:r>
            <a:endParaRPr lang="en-CA" sz="4800" b="1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1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Skilled Trades Bound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234" y="1771814"/>
            <a:ext cx="12057529" cy="49189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u="sng"/>
              <a:t>CREDENTIAL – Journeyperson </a:t>
            </a:r>
          </a:p>
          <a:p>
            <a:r>
              <a:rPr lang="en-US" sz="4400"/>
              <a:t>Apprenticeship hours (3-5 years)</a:t>
            </a:r>
          </a:p>
          <a:p>
            <a:r>
              <a:rPr lang="en-US" sz="4400"/>
              <a:t>Level I, II, III training (500 - 900 hours)</a:t>
            </a:r>
          </a:p>
          <a:p>
            <a:r>
              <a:rPr lang="en-US" sz="4400"/>
              <a:t>Traditional apprenticeship </a:t>
            </a:r>
          </a:p>
          <a:p>
            <a:r>
              <a:rPr lang="en-US" sz="4400"/>
              <a:t>College Certificates</a:t>
            </a:r>
          </a:p>
          <a:p>
            <a:r>
              <a:rPr lang="en-US" sz="4400"/>
              <a:t>College Diploma</a:t>
            </a: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6756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Skilled Trades Bound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234" y="1771814"/>
            <a:ext cx="12057529" cy="4918918"/>
          </a:xfrm>
        </p:spPr>
        <p:txBody>
          <a:bodyPr>
            <a:normAutofit/>
          </a:bodyPr>
          <a:lstStyle/>
          <a:p>
            <a:r>
              <a:rPr lang="en-US" sz="4000"/>
              <a:t>Co-op &amp; job shadowing</a:t>
            </a:r>
            <a:r>
              <a:rPr lang="en-US" sz="4100"/>
              <a:t> </a:t>
            </a:r>
          </a:p>
          <a:p>
            <a:r>
              <a:rPr lang="en-US" sz="4100"/>
              <a:t>College Math and Physics</a:t>
            </a:r>
          </a:p>
          <a:p>
            <a:r>
              <a:rPr lang="en-US" sz="4100"/>
              <a:t>Tech courses </a:t>
            </a:r>
          </a:p>
          <a:p>
            <a:r>
              <a:rPr lang="en-US" sz="4100"/>
              <a:t>Business courses</a:t>
            </a:r>
            <a:endParaRPr lang="en-US" sz="3600"/>
          </a:p>
          <a:p>
            <a:endParaRPr lang="en-US" sz="3600"/>
          </a:p>
          <a:p>
            <a:r>
              <a:rPr lang="en-CA" sz="27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http://www.trinitycatholic.ca/guidance/important-websites-and-online-resources</a:t>
            </a:r>
            <a:endParaRPr lang="en-CA" sz="2700"/>
          </a:p>
          <a:p>
            <a:pPr marL="0" indent="0">
              <a:buNone/>
            </a:pPr>
            <a:endParaRPr lang="en-US" sz="4300">
              <a:highlight>
                <a:srgbClr val="FFFF00"/>
              </a:highlight>
            </a:endParaRP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2544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74764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Workplace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1365" y="1007997"/>
            <a:ext cx="11116235" cy="5675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Workplace planning board</a:t>
            </a:r>
            <a:endParaRPr lang="en-US"/>
          </a:p>
          <a:p>
            <a:r>
              <a:rPr lang="en-CA" sz="22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https://workforceplanningboard.org/</a:t>
            </a:r>
            <a:endParaRPr lang="en-US" sz="2200"/>
          </a:p>
          <a:p>
            <a:r>
              <a:rPr lang="en-US" sz="3600"/>
              <a:t>Fanshawe career center</a:t>
            </a:r>
          </a:p>
          <a:p>
            <a:r>
              <a:rPr lang="en-CA" sz="22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https://www.fanshawec.ca/student-life/campus-services/employment/community-career-and-employment-services</a:t>
            </a:r>
            <a:endParaRPr lang="en-US" sz="2200"/>
          </a:p>
          <a:p>
            <a:r>
              <a:rPr lang="en-US" sz="3600"/>
              <a:t>Norfolk Business</a:t>
            </a:r>
          </a:p>
          <a:p>
            <a:r>
              <a:rPr lang="en-CA" sz="22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https://www.norfolkbusiness.ca/job-postings/</a:t>
            </a:r>
            <a:endParaRPr lang="en-CA" sz="2200"/>
          </a:p>
          <a:p>
            <a:r>
              <a:rPr lang="en-CA" sz="22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http://www.trinitycatholic.ca/guidance/important-websites-and-online-resources</a:t>
            </a:r>
            <a:endParaRPr lang="en-CA" sz="2200"/>
          </a:p>
          <a:p>
            <a:r>
              <a:rPr lang="en-CA" sz="3600"/>
              <a:t>Job bank</a:t>
            </a:r>
          </a:p>
          <a:p>
            <a:r>
              <a:rPr lang="en-CA" sz="2200">
                <a:hlinkClick r:id="rId7"/>
              </a:rPr>
              <a:t>www.jobbank.gc.ca</a:t>
            </a:r>
            <a:endParaRPr lang="en-CA" sz="2200"/>
          </a:p>
          <a:p>
            <a:pPr algn="ctr"/>
            <a:endParaRPr lang="en-CA" sz="2200"/>
          </a:p>
          <a:p>
            <a:pPr algn="ctr"/>
            <a:endParaRPr lang="en-CA" sz="2200"/>
          </a:p>
          <a:p>
            <a:pPr algn="ctr"/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8288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74764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Workplace 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1365" y="1532966"/>
            <a:ext cx="11101858" cy="4890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b="1">
                <a:ea typeface="+mj-lt"/>
                <a:cs typeface="+mj-lt"/>
              </a:rPr>
              <a:t>Job search skills</a:t>
            </a:r>
          </a:p>
          <a:p>
            <a:pPr lvl="1"/>
            <a:r>
              <a:rPr lang="en-US" sz="3400"/>
              <a:t>Resume and cover letter</a:t>
            </a:r>
          </a:p>
          <a:p>
            <a:pPr lvl="1"/>
            <a:r>
              <a:rPr lang="en-US" sz="3400"/>
              <a:t>Interview skills</a:t>
            </a:r>
          </a:p>
          <a:p>
            <a:pPr lvl="1"/>
            <a:r>
              <a:rPr lang="en-US" sz="4400" b="1"/>
              <a:t>Network, network, network</a:t>
            </a:r>
            <a:endParaRPr lang="en-US" sz="3400"/>
          </a:p>
          <a:p>
            <a:pPr lvl="1"/>
            <a:r>
              <a:rPr lang="en-US" sz="3600"/>
              <a:t>Through part-time employment</a:t>
            </a:r>
          </a:p>
          <a:p>
            <a:pPr lvl="1"/>
            <a:r>
              <a:rPr lang="en-US" sz="3600"/>
              <a:t>Through coop </a:t>
            </a:r>
          </a:p>
          <a:p>
            <a:pPr lvl="1"/>
            <a:r>
              <a:rPr lang="en-US" sz="4400" b="1"/>
              <a:t>Employment Centre </a:t>
            </a:r>
          </a:p>
        </p:txBody>
      </p:sp>
    </p:spTree>
    <p:extLst>
      <p:ext uri="{BB962C8B-B14F-4D97-AF65-F5344CB8AC3E}">
        <p14:creationId xmlns:p14="http://schemas.microsoft.com/office/powerpoint/2010/main" val="3113721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205729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University Bound</a:t>
            </a:r>
            <a:endParaRPr lang="en-CA" sz="6000" b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5835" y="1801906"/>
            <a:ext cx="11896165" cy="496196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“How to apply” session – </a:t>
            </a:r>
            <a:r>
              <a:rPr lang="en-US" sz="3600" b="1"/>
              <a:t>Tues. Nov. 8</a:t>
            </a:r>
            <a:r>
              <a:rPr lang="en-US" sz="3600" b="1" baseline="30000"/>
              <a:t>th</a:t>
            </a:r>
            <a:endParaRPr lang="en-US" sz="3600" b="1"/>
          </a:p>
          <a:p>
            <a:r>
              <a:rPr lang="en-US" sz="3600" err="1"/>
              <a:t>OUAC</a:t>
            </a:r>
            <a:r>
              <a:rPr lang="en-US" sz="3600"/>
              <a:t> “Pins” and Passwords</a:t>
            </a:r>
          </a:p>
          <a:p>
            <a:r>
              <a:rPr lang="en-US" sz="3600">
                <a:ea typeface="+mj-lt"/>
                <a:cs typeface="+mj-lt"/>
              </a:rPr>
              <a:t>January 12</a:t>
            </a:r>
            <a:r>
              <a:rPr lang="en-US" sz="3600" baseline="30000">
                <a:ea typeface="+mj-lt"/>
                <a:cs typeface="+mj-lt"/>
              </a:rPr>
              <a:t>th</a:t>
            </a:r>
            <a:r>
              <a:rPr lang="en-US" sz="3600">
                <a:ea typeface="+mj-lt"/>
                <a:cs typeface="+mj-lt"/>
              </a:rPr>
              <a:t> – DEADLINE to apply to </a:t>
            </a:r>
            <a:r>
              <a:rPr lang="en-US" sz="3600" err="1">
                <a:ea typeface="+mj-lt"/>
                <a:cs typeface="+mj-lt"/>
              </a:rPr>
              <a:t>OUAC</a:t>
            </a:r>
            <a:endParaRPr lang="en-US" sz="3600"/>
          </a:p>
          <a:p>
            <a:r>
              <a:rPr lang="en-US" sz="3600" b="1"/>
              <a:t>HT’s deadline for </a:t>
            </a:r>
            <a:r>
              <a:rPr lang="en-US" sz="3600" b="1" err="1"/>
              <a:t>OUAC</a:t>
            </a:r>
            <a:r>
              <a:rPr lang="en-US" sz="3600" b="1"/>
              <a:t> </a:t>
            </a:r>
            <a:r>
              <a:rPr lang="en-US" sz="3600"/>
              <a:t>-Prior to Christmas</a:t>
            </a:r>
          </a:p>
          <a:p>
            <a:r>
              <a:rPr lang="en-US" sz="3600"/>
              <a:t>Nov., Feb., April., July – marks to Universities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17320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6FAD84E-EAB1-42D0-9B7D-4851CE6DF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66" y="2083676"/>
            <a:ext cx="7472359" cy="30364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205729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University Bound</a:t>
            </a:r>
            <a:endParaRPr lang="en-CA" sz="6000" b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5835" y="1250113"/>
            <a:ext cx="11896165" cy="53035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/>
              <a:t>RESEARCH, RESEARCH, RESEARCH</a:t>
            </a:r>
            <a:endParaRPr lang="en-US"/>
          </a:p>
          <a:p>
            <a:r>
              <a:rPr lang="en-US" sz="3600">
                <a:hlinkClick r:id="rId4"/>
              </a:rPr>
              <a:t>www.ouinfo.ca</a:t>
            </a:r>
            <a:endParaRPr lang="en-US" sz="3600"/>
          </a:p>
          <a:p>
            <a:endParaRPr lang="en-US" sz="3600"/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/>
          </a:p>
          <a:p>
            <a:endParaRPr lang="en-US" sz="3600"/>
          </a:p>
          <a:p>
            <a:r>
              <a:rPr lang="en-US" sz="3600"/>
              <a:t>Liaison Visits</a:t>
            </a:r>
          </a:p>
          <a:p>
            <a:pPr marL="0" indent="0">
              <a:buNone/>
            </a:pPr>
            <a:endParaRPr lang="en-US" sz="3600"/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0130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205729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University Bound</a:t>
            </a:r>
            <a:endParaRPr lang="en-CA" sz="6000" b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18661" y="1530626"/>
            <a:ext cx="11973339" cy="52332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/>
              <a:t>Min. Admission req - 6 grade 12 U/M courses</a:t>
            </a:r>
          </a:p>
          <a:p>
            <a:r>
              <a:rPr lang="en-US" sz="4000"/>
              <a:t>Program specific requirements </a:t>
            </a:r>
          </a:p>
          <a:p>
            <a:endParaRPr lang="en-US" sz="4000"/>
          </a:p>
          <a:p>
            <a:endParaRPr lang="en-US" sz="2200"/>
          </a:p>
          <a:p>
            <a:endParaRPr lang="en-US" sz="3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09773-B196-93DA-F1CD-8CEF398A4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9" y="3564952"/>
            <a:ext cx="5134186" cy="3162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C03260-E2AC-8856-1273-81726C9E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40" y="3635400"/>
            <a:ext cx="5134186" cy="312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1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68893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College bound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4819" y="1865070"/>
            <a:ext cx="10364451" cy="4535730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u="sng"/>
              <a:t>CREDENTIALS </a:t>
            </a:r>
          </a:p>
          <a:p>
            <a:pPr marL="0" indent="0">
              <a:buNone/>
            </a:pPr>
            <a:endParaRPr lang="en-US" sz="4000" u="sng"/>
          </a:p>
          <a:p>
            <a:r>
              <a:rPr lang="en-US" sz="4000"/>
              <a:t>Certificates</a:t>
            </a:r>
          </a:p>
          <a:p>
            <a:r>
              <a:rPr lang="en-US" sz="4000"/>
              <a:t>Diploma</a:t>
            </a:r>
          </a:p>
          <a:p>
            <a:r>
              <a:rPr lang="en-US" sz="4000"/>
              <a:t>Advanced Diploma</a:t>
            </a:r>
          </a:p>
          <a:p>
            <a:r>
              <a:rPr lang="en-US" sz="4000"/>
              <a:t>Bachelor Degree </a:t>
            </a:r>
          </a:p>
          <a:p>
            <a:r>
              <a:rPr lang="en-US" sz="4000"/>
              <a:t>Graduate Certificates </a:t>
            </a:r>
            <a:endParaRPr lang="en-CA" sz="3000"/>
          </a:p>
        </p:txBody>
      </p:sp>
    </p:spTree>
    <p:extLst>
      <p:ext uri="{BB962C8B-B14F-4D97-AF65-F5344CB8AC3E}">
        <p14:creationId xmlns:p14="http://schemas.microsoft.com/office/powerpoint/2010/main" val="604226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68893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College bound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42262"/>
            <a:ext cx="12192000" cy="5215737"/>
          </a:xfrm>
          <a:solidFill>
            <a:schemeClr val="accent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“How to apply to College” sessions</a:t>
            </a:r>
          </a:p>
          <a:p>
            <a:pPr>
              <a:buClr>
                <a:srgbClr val="BDBDBD"/>
              </a:buClr>
            </a:pPr>
            <a:endParaRPr lang="en-US" sz="4000"/>
          </a:p>
          <a:p>
            <a:pPr>
              <a:buClr>
                <a:srgbClr val="BDBDBD"/>
              </a:buClr>
            </a:pPr>
            <a:endParaRPr lang="en-US" sz="4000"/>
          </a:p>
          <a:p>
            <a:pPr>
              <a:buClr>
                <a:srgbClr val="BDBDBD"/>
              </a:buClr>
            </a:pPr>
            <a:endParaRPr lang="en-US" sz="4000"/>
          </a:p>
          <a:p>
            <a:pPr>
              <a:buClr>
                <a:srgbClr val="BDBDBD"/>
              </a:buClr>
            </a:pPr>
            <a:endParaRPr lang="en-US" sz="4000"/>
          </a:p>
          <a:p>
            <a:r>
              <a:rPr lang="en-US" sz="4000"/>
              <a:t>February 1</a:t>
            </a:r>
            <a:r>
              <a:rPr lang="en-US" sz="4000" baseline="30000"/>
              <a:t>st</a:t>
            </a:r>
            <a:r>
              <a:rPr lang="en-US" sz="4000"/>
              <a:t>, 2023 – equal consideration</a:t>
            </a:r>
          </a:p>
          <a:p>
            <a:r>
              <a:rPr lang="en-US" sz="4000" b="1"/>
              <a:t>Suggested deadline</a:t>
            </a:r>
            <a:r>
              <a:rPr lang="en-US" sz="4000"/>
              <a:t>: November 1</a:t>
            </a:r>
            <a:r>
              <a:rPr lang="en-US" sz="4000" baseline="30000"/>
              <a:t>st</a:t>
            </a:r>
            <a:r>
              <a:rPr lang="en-US" sz="4000"/>
              <a:t>, 2022</a:t>
            </a:r>
            <a:endParaRPr lang="en-CA" sz="3000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2061D2B-E67A-4658-B85C-6E5376314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165" y="2345440"/>
            <a:ext cx="7904668" cy="260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5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68893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College bound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42263"/>
            <a:ext cx="12192000" cy="47808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Nov., Feb., April and July – marks transmitted </a:t>
            </a:r>
          </a:p>
          <a:p>
            <a:r>
              <a:rPr lang="en-US" sz="4000"/>
              <a:t>Research, Research, Research </a:t>
            </a:r>
          </a:p>
          <a:p>
            <a:pPr lvl="1"/>
            <a:r>
              <a:rPr lang="en-US" sz="3800"/>
              <a:t>programs, credentials,  admission requirements, highly competitive, campus locations, etc. </a:t>
            </a:r>
            <a:endParaRPr lang="en-US" sz="380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www.ontariocolleges.ca</a:t>
            </a:r>
            <a:r>
              <a:rPr lang="en-US" sz="3000"/>
              <a:t>  </a:t>
            </a:r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37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64E6-AF6E-4439-A74B-B5587DF4C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Agenda</a:t>
            </a:r>
            <a:endParaRPr lang="en-CA" sz="6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14939-569F-43C0-A0B2-90B97A5C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66174" cy="4195481"/>
          </a:xfrm>
        </p:spPr>
        <p:txBody>
          <a:bodyPr/>
          <a:lstStyle/>
          <a:p>
            <a:r>
              <a:rPr lang="en-US" sz="4000"/>
              <a:t>Graduation</a:t>
            </a:r>
          </a:p>
          <a:p>
            <a:r>
              <a:rPr lang="en-US" sz="4000"/>
              <a:t>Important dates </a:t>
            </a:r>
          </a:p>
          <a:p>
            <a:r>
              <a:rPr lang="en-US" sz="4000"/>
              <a:t>Post-Secondary Pathways</a:t>
            </a:r>
          </a:p>
          <a:p>
            <a:r>
              <a:rPr lang="en-US" sz="4000"/>
              <a:t>Financing Your Education</a:t>
            </a:r>
            <a:r>
              <a:rPr lang="en-US"/>
              <a:t> (Kings College – </a:t>
            </a:r>
            <a:r>
              <a:rPr lang="en-US" err="1"/>
              <a:t>UWO</a:t>
            </a:r>
            <a:r>
              <a:rPr lang="en-US"/>
              <a:t>)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2274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68893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Admission Requirements</a:t>
            </a:r>
            <a:endParaRPr lang="en-CA" sz="6000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5635D-42F4-3AB1-AC23-A694AB354B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81669" y="1510847"/>
            <a:ext cx="5136061" cy="50782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E8F30-B7D5-60BF-6C10-BE4835912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174" y="3243943"/>
            <a:ext cx="6621826" cy="3345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20815-AF74-E5B0-7639-CF2C7B12D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358" y="1865070"/>
            <a:ext cx="3068880" cy="10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31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98061"/>
            <a:ext cx="10364451" cy="1294642"/>
          </a:xfrm>
        </p:spPr>
        <p:txBody>
          <a:bodyPr/>
          <a:lstStyle/>
          <a:p>
            <a:r>
              <a:rPr lang="en-US" sz="6000" b="1"/>
              <a:t>Campus visits</a:t>
            </a:r>
            <a:endParaRPr lang="en-CA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471" y="1772530"/>
            <a:ext cx="11900647" cy="4466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We believe a campus visit is essential when deciding which post-secondary institution is right for you</a:t>
            </a:r>
          </a:p>
          <a:p>
            <a:r>
              <a:rPr lang="en-US" sz="3600"/>
              <a:t>Please watch for updates from campuses… as soon as they open, I would strongly encourage a campus visit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914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94C6-0D4F-4E0E-8B57-1DB55BBE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Not sure???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320D5-2D39-45C3-A15F-C9DBCD8D4B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9551" y="1695450"/>
            <a:ext cx="11982449" cy="4709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Niagara college - career coach</a:t>
            </a:r>
          </a:p>
          <a:p>
            <a:pPr marL="0" indent="0">
              <a:buNone/>
            </a:pPr>
            <a:r>
              <a:rPr lang="en-CA" sz="2200">
                <a:hlinkClick r:id="rId3"/>
              </a:rPr>
              <a:t>Occupational Data | Planning and Institutional Research | Niagara College</a:t>
            </a:r>
            <a:r>
              <a:rPr lang="en-US" sz="2200"/>
              <a:t> </a:t>
            </a:r>
          </a:p>
          <a:p>
            <a:pPr>
              <a:buClr>
                <a:srgbClr val="BDBDBD"/>
              </a:buClr>
            </a:pPr>
            <a:r>
              <a:rPr lang="en-US" sz="3600"/>
              <a:t>Humber - career finder</a:t>
            </a:r>
          </a:p>
          <a:p>
            <a:pPr marL="0" indent="0">
              <a:buClr>
                <a:srgbClr val="BDBDBD"/>
              </a:buClr>
              <a:buNone/>
            </a:pPr>
            <a:r>
              <a:rPr lang="en-CA">
                <a:hlinkClick r:id="rId4"/>
              </a:rPr>
              <a:t>Humber College | Find Your Match! (humbercareerfinder.com)</a:t>
            </a:r>
            <a:endParaRPr lang="en-US"/>
          </a:p>
          <a:p>
            <a:pPr>
              <a:buClr>
                <a:srgbClr val="BDBDBD"/>
              </a:buClr>
            </a:pPr>
            <a:r>
              <a:rPr lang="en-US" sz="3600"/>
              <a:t>Sheridan – Idea generator </a:t>
            </a:r>
          </a:p>
          <a:p>
            <a:pPr marL="0" indent="0">
              <a:buClr>
                <a:srgbClr val="BDBDBD"/>
              </a:buClr>
              <a:buNone/>
            </a:pPr>
            <a:r>
              <a:rPr lang="en-CA">
                <a:hlinkClick r:id="rId5"/>
              </a:rPr>
              <a:t>Sheridan | Idea Generator (sheridancollege.ca)</a:t>
            </a:r>
            <a:endParaRPr lang="en-US"/>
          </a:p>
          <a:p>
            <a:pPr>
              <a:buClr>
                <a:srgbClr val="BDBDBD"/>
              </a:buClr>
            </a:pPr>
            <a:r>
              <a:rPr lang="en-US" sz="3600"/>
              <a:t>Fanshawe pathfinder </a:t>
            </a:r>
          </a:p>
          <a:p>
            <a:pPr marL="0" indent="0">
              <a:buClr>
                <a:srgbClr val="BDBDBD"/>
              </a:buClr>
              <a:buNone/>
            </a:pPr>
            <a:r>
              <a:rPr lang="en-CA">
                <a:hlinkClick r:id="rId6"/>
              </a:rPr>
              <a:t>Fanshawe Pathfinder</a:t>
            </a:r>
            <a:endParaRPr lang="en-US"/>
          </a:p>
          <a:p>
            <a:pPr>
              <a:buClr>
                <a:srgbClr val="BDBDBD"/>
              </a:buClr>
            </a:pPr>
            <a:endParaRPr lang="en-US"/>
          </a:p>
          <a:p>
            <a:pPr>
              <a:buClr>
                <a:srgbClr val="BDBDBD"/>
              </a:buClr>
            </a:pPr>
            <a:endParaRPr lang="en-US"/>
          </a:p>
          <a:p>
            <a:pPr>
              <a:buClr>
                <a:srgbClr val="BDBDBD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4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68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Returning to HT??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2388" y="1371600"/>
            <a:ext cx="11604812" cy="52981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600"/>
              <a:t>Need to complete registration in February and complete an additional form for approval by a VP</a:t>
            </a:r>
            <a:endParaRPr lang="en-CA" sz="3600"/>
          </a:p>
          <a:p>
            <a:r>
              <a:rPr lang="en-US" sz="3600"/>
              <a:t>A </a:t>
            </a:r>
            <a:r>
              <a:rPr lang="en-US" sz="3600" b="1"/>
              <a:t>good idea</a:t>
            </a:r>
            <a:r>
              <a:rPr lang="en-US" sz="3600"/>
              <a:t>:</a:t>
            </a:r>
          </a:p>
          <a:p>
            <a:pPr lvl="1"/>
            <a:r>
              <a:rPr lang="en-US" sz="3200"/>
              <a:t>Need post-secondary (required) courses</a:t>
            </a:r>
          </a:p>
          <a:p>
            <a:pPr lvl="1"/>
            <a:r>
              <a:rPr lang="en-US" sz="3400"/>
              <a:t>Coop experience</a:t>
            </a:r>
          </a:p>
          <a:p>
            <a:r>
              <a:rPr lang="en-US" sz="3600"/>
              <a:t>A </a:t>
            </a:r>
            <a:r>
              <a:rPr lang="en-US" sz="3600" b="1"/>
              <a:t>bad idea</a:t>
            </a:r>
            <a:r>
              <a:rPr lang="en-US" sz="3600"/>
              <a:t>: </a:t>
            </a:r>
          </a:p>
          <a:p>
            <a:r>
              <a:rPr lang="en-US" sz="3400"/>
              <a:t>“Because I don’t know what I want to do”</a:t>
            </a:r>
          </a:p>
          <a:p>
            <a:pPr lvl="1"/>
            <a:r>
              <a:rPr lang="en-US" sz="3400"/>
              <a:t>Often wish they hadn’t &amp; then drop out 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540310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836D-E089-4B01-A792-CD7B8F97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54" y="254756"/>
            <a:ext cx="11298246" cy="6296652"/>
          </a:xfrm>
        </p:spPr>
        <p:txBody>
          <a:bodyPr/>
          <a:lstStyle/>
          <a:p>
            <a:pPr algn="ctr"/>
            <a:r>
              <a:rPr lang="en-US" sz="6000" b="1"/>
              <a:t>Financing your Post Secondary Education</a:t>
            </a:r>
            <a:br>
              <a:rPr lang="en-US" sz="6000" b="1"/>
            </a:br>
            <a:br>
              <a:rPr lang="en-US" sz="6000" b="1"/>
            </a:br>
            <a:br>
              <a:rPr lang="en-US" sz="6000" b="1"/>
            </a:br>
            <a:br>
              <a:rPr lang="en-US" sz="6000" b="1"/>
            </a:br>
            <a:br>
              <a:rPr lang="en-CA">
                <a:hlinkClick r:id="rId3"/>
              </a:rPr>
            </a:br>
            <a:endParaRPr lang="en-US" sz="25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EF1CFF-6B7E-480F-BA73-06663201A117}"/>
              </a:ext>
            </a:extLst>
          </p:cNvPr>
          <p:cNvSpPr txBox="1">
            <a:spLocks/>
          </p:cNvSpPr>
          <p:nvPr/>
        </p:nvSpPr>
        <p:spPr>
          <a:xfrm>
            <a:off x="648305" y="254755"/>
            <a:ext cx="11030942" cy="48497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794A06-D424-48BC-97B7-C9A395CA0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64" y="2294733"/>
            <a:ext cx="6504821" cy="442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72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94944"/>
            <a:ext cx="11591925" cy="4219956"/>
          </a:xfrm>
        </p:spPr>
        <p:txBody>
          <a:bodyPr>
            <a:noAutofit/>
          </a:bodyPr>
          <a:lstStyle/>
          <a:p>
            <a:r>
              <a:rPr lang="en-US" sz="6000"/>
              <a:t>Visit schools</a:t>
            </a:r>
            <a:br>
              <a:rPr lang="en-US" sz="6000"/>
            </a:br>
            <a:r>
              <a:rPr lang="en-US" sz="6000"/>
              <a:t>ASK QUESTIONS …</a:t>
            </a:r>
            <a:br>
              <a:rPr lang="en-US" sz="6000"/>
            </a:br>
            <a:r>
              <a:rPr lang="en-US" sz="6000"/>
              <a:t>visit schools </a:t>
            </a:r>
            <a:br>
              <a:rPr lang="en-US" sz="6000"/>
            </a:br>
            <a:r>
              <a:rPr lang="en-US" sz="6000"/>
              <a:t> ASK QUESTIONS …</a:t>
            </a:r>
            <a:br>
              <a:rPr lang="en-US" sz="6000"/>
            </a:br>
            <a:br>
              <a:rPr lang="en-US" sz="6000"/>
            </a:br>
            <a:r>
              <a:rPr lang="en-US" sz="6000"/>
              <a:t>Ask more questions </a:t>
            </a:r>
          </a:p>
        </p:txBody>
      </p:sp>
    </p:spTree>
    <p:extLst>
      <p:ext uri="{BB962C8B-B14F-4D97-AF65-F5344CB8AC3E}">
        <p14:creationId xmlns:p14="http://schemas.microsoft.com/office/powerpoint/2010/main" val="2635793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1114-0FF4-8A12-81E3-175992DB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  <a:hlinkClick r:id="rId2"/>
              </a:rPr>
              <a:t>OSAP Aid Estimator for Full-Time Students: Home Page (gov.on.ca)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90E88-9088-FEC9-03E4-CBEC0A7B87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5BD80-754C-3BE3-CF6B-7736BA1432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9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86276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Graduation	2023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2335" y="1690620"/>
            <a:ext cx="11789665" cy="19778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/>
              <a:t>Wednesday June 28</a:t>
            </a:r>
            <a:r>
              <a:rPr lang="en-US" sz="4000" baseline="30000"/>
              <a:t>th</a:t>
            </a:r>
            <a:r>
              <a:rPr lang="en-US" sz="4000"/>
              <a:t>, 2023 </a:t>
            </a:r>
            <a:endParaRPr lang="en-US" sz="4000" baseline="30000"/>
          </a:p>
          <a:p>
            <a:r>
              <a:rPr lang="en-US" sz="4000"/>
              <a:t>Students must </a:t>
            </a:r>
            <a:r>
              <a:rPr lang="en-US" sz="4000" b="1"/>
              <a:t>register</a:t>
            </a:r>
            <a:r>
              <a:rPr lang="en-US" sz="4000"/>
              <a:t> for grad by Feb. 1</a:t>
            </a:r>
            <a:r>
              <a:rPr lang="en-US" sz="4000" baseline="30000"/>
              <a:t>st</a:t>
            </a:r>
            <a:r>
              <a:rPr lang="en-US" sz="4000"/>
              <a:t> </a:t>
            </a:r>
          </a:p>
          <a:p>
            <a:endParaRPr lang="en-US" sz="4000">
              <a:solidFill>
                <a:srgbClr val="FF0000"/>
              </a:solidFill>
            </a:endParaRPr>
          </a:p>
          <a:p>
            <a:r>
              <a:rPr lang="en-US" sz="4000"/>
              <a:t>Grad Mass, Grad Breakfast, Rehearsal</a:t>
            </a:r>
          </a:p>
          <a:p>
            <a:r>
              <a:rPr lang="en-US" sz="4000"/>
              <a:t>Ceremony in evening</a:t>
            </a:r>
            <a:endParaRPr lang="en-US" sz="3800"/>
          </a:p>
          <a:p>
            <a:endParaRPr lang="en-US" sz="4400"/>
          </a:p>
          <a:p>
            <a:endParaRPr lang="en-US" sz="4400"/>
          </a:p>
          <a:p>
            <a:endParaRPr lang="en-US" sz="4400"/>
          </a:p>
          <a:p>
            <a:endParaRPr lang="en-US" sz="4200"/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94173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86276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Graduation	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1166" y="2364511"/>
            <a:ext cx="11789665" cy="5120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b="1"/>
              <a:t>GRAD FEE </a:t>
            </a:r>
            <a:r>
              <a:rPr lang="en-US" sz="4000"/>
              <a:t>- $75 </a:t>
            </a:r>
            <a:endParaRPr lang="en-US"/>
          </a:p>
          <a:p>
            <a:pPr lvl="1"/>
            <a:r>
              <a:rPr lang="en-US" sz="3800"/>
              <a:t>Breakfast</a:t>
            </a:r>
          </a:p>
          <a:p>
            <a:pPr lvl="1"/>
            <a:r>
              <a:rPr lang="en-US" sz="3800"/>
              <a:t>Reception</a:t>
            </a:r>
          </a:p>
          <a:p>
            <a:pPr lvl="1"/>
            <a:r>
              <a:rPr lang="en-US" sz="3800"/>
              <a:t>Composite Picture</a:t>
            </a:r>
            <a:endParaRPr lang="en-US"/>
          </a:p>
          <a:p>
            <a:pPr lvl="1"/>
            <a:r>
              <a:rPr lang="en-US" sz="3800"/>
              <a:t>Purchase of Gown &amp; Sash</a:t>
            </a:r>
            <a:endParaRPr lang="en-US"/>
          </a:p>
          <a:p>
            <a:pPr lvl="1"/>
            <a:r>
              <a:rPr lang="en-US" sz="3800"/>
              <a:t>Sitting fee – Grad Photos – Nov. 14 - 17</a:t>
            </a:r>
            <a:r>
              <a:rPr lang="en-US" sz="3800" baseline="30000"/>
              <a:t>th</a:t>
            </a:r>
            <a:endParaRPr lang="en-US" sz="3800"/>
          </a:p>
          <a:p>
            <a:pPr lvl="1"/>
            <a:endParaRPr lang="en-US" sz="3800"/>
          </a:p>
        </p:txBody>
      </p:sp>
      <p:pic>
        <p:nvPicPr>
          <p:cNvPr id="5" name="Content Placeholder 4" descr="A close up of a typewriter&#10;&#10;Description automatically generated">
            <a:extLst>
              <a:ext uri="{FF2B5EF4-FFF2-40B4-BE49-F238E27FC236}">
                <a16:creationId xmlns:a16="http://schemas.microsoft.com/office/drawing/2014/main" id="{64343960-6A8B-415F-9BDF-250968735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531" y="721264"/>
            <a:ext cx="5089694" cy="39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5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86276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Graduation Photos	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0173" y="1451131"/>
            <a:ext cx="6531428" cy="5120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800"/>
              <a:t>Nov 14</a:t>
            </a:r>
            <a:r>
              <a:rPr lang="en-US" sz="3800" baseline="30000"/>
              <a:t>th</a:t>
            </a:r>
            <a:r>
              <a:rPr lang="en-US" sz="3800"/>
              <a:t> – 19</a:t>
            </a:r>
            <a:r>
              <a:rPr lang="en-US" sz="3800" baseline="30000"/>
              <a:t>th</a:t>
            </a:r>
            <a:r>
              <a:rPr lang="en-US" sz="3800"/>
              <a:t> </a:t>
            </a:r>
          </a:p>
          <a:p>
            <a:r>
              <a:rPr lang="en-US" sz="3800"/>
              <a:t>@ Holy Trinity</a:t>
            </a:r>
          </a:p>
          <a:p>
            <a:r>
              <a:rPr lang="en-US" sz="3800"/>
              <a:t>Students will book their own date and time with the link they will be emailed by the end of October (once PMT received)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B1754-8861-0031-EF16-0FEB024D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486" y="1778072"/>
            <a:ext cx="2850543" cy="41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6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10280327" cy="1223983"/>
          </a:xfrm>
        </p:spPr>
        <p:txBody>
          <a:bodyPr>
            <a:noAutofit/>
          </a:bodyPr>
          <a:lstStyle/>
          <a:p>
            <a:r>
              <a:rPr lang="en-US" sz="6000" b="1"/>
              <a:t>Community Service Hours</a:t>
            </a:r>
            <a:endParaRPr lang="en-CA" sz="6000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9486" y="2052214"/>
            <a:ext cx="6226627" cy="44356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 40 hours</a:t>
            </a:r>
          </a:p>
          <a:p>
            <a:r>
              <a:rPr lang="en-US" sz="4000"/>
              <a:t>Deadline- Fri. Dec. 23</a:t>
            </a:r>
            <a:r>
              <a:rPr lang="en-US" sz="4000" baseline="30000"/>
              <a:t>rd</a:t>
            </a:r>
            <a:endParaRPr lang="en-US" sz="4000"/>
          </a:p>
          <a:p>
            <a:r>
              <a:rPr lang="en-US" sz="4000"/>
              <a:t>Electronic form accessible </a:t>
            </a:r>
            <a:r>
              <a:rPr lang="en-CA" sz="4000">
                <a:hlinkClick r:id="rId3"/>
              </a:rPr>
              <a:t>HERE</a:t>
            </a:r>
            <a:r>
              <a:rPr lang="en-US" sz="4000"/>
              <a:t> </a:t>
            </a:r>
            <a:r>
              <a:rPr lang="en-US" sz="4000" b="1"/>
              <a:t>OR </a:t>
            </a:r>
            <a:r>
              <a:rPr lang="en-US" sz="4000"/>
              <a:t>available in Guidance</a:t>
            </a:r>
            <a:endParaRPr lang="en-US" sz="4000" b="1"/>
          </a:p>
          <a:p>
            <a:endParaRPr lang="en-US"/>
          </a:p>
        </p:txBody>
      </p:sp>
      <p:pic>
        <p:nvPicPr>
          <p:cNvPr id="6" name="Picture 5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A14A8172-0FC6-4524-84ED-9CA9A739F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373" y="1853249"/>
            <a:ext cx="5451627" cy="2712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3658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5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6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7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9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21">
            <a:extLst>
              <a:ext uri="{FF2B5EF4-FFF2-40B4-BE49-F238E27FC236}">
                <a16:creationId xmlns:a16="http://schemas.microsoft.com/office/drawing/2014/main" id="{D67CA421-FA2B-47ED-A101-F8BBEBB2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0CE18-1B99-4BE5-9B5F-8AE8EDF1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Grad Hoodie</a:t>
            </a:r>
            <a:b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54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11" name="Rectangle 23">
            <a:extLst>
              <a:ext uri="{FF2B5EF4-FFF2-40B4-BE49-F238E27FC236}">
                <a16:creationId xmlns:a16="http://schemas.microsoft.com/office/drawing/2014/main" id="{12425D82-CD5E-45A4-9542-70951E59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25">
            <a:extLst>
              <a:ext uri="{FF2B5EF4-FFF2-40B4-BE49-F238E27FC236}">
                <a16:creationId xmlns:a16="http://schemas.microsoft.com/office/drawing/2014/main" id="{221DB897-A621-4D5F-AC81-91199AC4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6928E-52BA-4CC1-C979-27A499BBF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92" y="2019590"/>
            <a:ext cx="6275584" cy="28240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216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73152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/>
              <a:t>Graduation</a:t>
            </a:r>
            <a:r>
              <a:rPr lang="en-US" sz="6000"/>
              <a:t>	</a:t>
            </a:r>
            <a:endParaRPr lang="en-CA" sz="60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2243" y="1669329"/>
            <a:ext cx="11283696" cy="44636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/>
              <a:t>AWARDS AT GRADUATION </a:t>
            </a:r>
          </a:p>
          <a:p>
            <a:pPr lvl="1"/>
            <a:r>
              <a:rPr lang="en-US" sz="4000"/>
              <a:t>Academic award</a:t>
            </a:r>
          </a:p>
          <a:p>
            <a:pPr lvl="1"/>
            <a:r>
              <a:rPr lang="en-US" sz="4000"/>
              <a:t>Ontario scholar </a:t>
            </a:r>
          </a:p>
          <a:p>
            <a:pPr lvl="1"/>
            <a:r>
              <a:rPr lang="en-US" sz="4000"/>
              <a:t>Titan award/School letter - </a:t>
            </a:r>
            <a:r>
              <a:rPr lang="en-CA" sz="4000">
                <a:hlinkClick r:id="rId3"/>
              </a:rPr>
              <a:t>Click Here</a:t>
            </a:r>
            <a:endParaRPr lang="en-US" sz="4000"/>
          </a:p>
          <a:p>
            <a:pPr lvl="1"/>
            <a:r>
              <a:rPr lang="en-US" sz="4000"/>
              <a:t>Top mark awards</a:t>
            </a:r>
          </a:p>
          <a:p>
            <a:pPr lvl="1"/>
            <a:r>
              <a:rPr lang="en-US" sz="4000"/>
              <a:t>School &amp; Community sponsored awards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94385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rgbClr val="840F0E"/>
      </a:dk1>
      <a:lt1>
        <a:sysClr val="window" lastClr="FFFFFF"/>
      </a:lt1>
      <a:dk2>
        <a:srgbClr val="595959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2225ce-984a-42d3-8f12-96d654057ec0">
      <Terms xmlns="http://schemas.microsoft.com/office/infopath/2007/PartnerControls"/>
    </lcf76f155ced4ddcb4097134ff3c332f>
    <TaxCatchAll xmlns="9dbaf4bd-ff25-40e8-80d2-d55b5ac7aaea" xsi:nil="true"/>
    <SharedWithUsers xmlns="9dbaf4bd-ff25-40e8-80d2-d55b5ac7aaea">
      <UserInfo>
        <DisplayName>Carla Aitken</DisplayName>
        <AccountId>11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77CC0B23EA594D89E9B1EF0835E3DB" ma:contentTypeVersion="15" ma:contentTypeDescription="Create a new document." ma:contentTypeScope="" ma:versionID="332135f6b1602cbb6bbbdf7e3e3a3c53">
  <xsd:schema xmlns:xsd="http://www.w3.org/2001/XMLSchema" xmlns:xs="http://www.w3.org/2001/XMLSchema" xmlns:p="http://schemas.microsoft.com/office/2006/metadata/properties" xmlns:ns2="dd2225ce-984a-42d3-8f12-96d654057ec0" xmlns:ns3="9dbaf4bd-ff25-40e8-80d2-d55b5ac7aaea" targetNamespace="http://schemas.microsoft.com/office/2006/metadata/properties" ma:root="true" ma:fieldsID="ca73174fe7dd79a863e65ee1890ab62e" ns2:_="" ns3:_="">
    <xsd:import namespace="dd2225ce-984a-42d3-8f12-96d654057ec0"/>
    <xsd:import namespace="9dbaf4bd-ff25-40e8-80d2-d55b5ac7a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225ce-984a-42d3-8f12-96d654057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80eff6f-e721-466e-a938-0f479f639c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af4bd-ff25-40e8-80d2-d55b5ac7a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6400efd-9052-47ce-becc-4745dea836a5}" ma:internalName="TaxCatchAll" ma:showField="CatchAllData" ma:web="9dbaf4bd-ff25-40e8-80d2-d55b5ac7aa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C20CE0-2812-43A5-B702-A4485A1B7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379241-50D7-41F1-843E-3DD007D8CCB7}">
  <ds:schemaRefs>
    <ds:schemaRef ds:uri="http://schemas.openxmlformats.org/package/2006/metadata/core-properties"/>
    <ds:schemaRef ds:uri="http://schemas.microsoft.com/office/infopath/2007/PartnerControls"/>
    <ds:schemaRef ds:uri="dd2225ce-984a-42d3-8f12-96d654057ec0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9dbaf4bd-ff25-40e8-80d2-d55b5ac7aaea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3469A0C-5C54-4EFD-B188-9FBD3518D856}">
  <ds:schemaRefs>
    <ds:schemaRef ds:uri="9dbaf4bd-ff25-40e8-80d2-d55b5ac7aaea"/>
    <ds:schemaRef ds:uri="dd2225ce-984a-42d3-8f12-96d654057e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1029</Words>
  <Application>Microsoft Office PowerPoint</Application>
  <PresentationFormat>Widescreen</PresentationFormat>
  <Paragraphs>248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Ion</vt:lpstr>
      <vt:lpstr>For Timely Updates from HT </vt:lpstr>
      <vt:lpstr>Grade 12  Parent Information Night </vt:lpstr>
      <vt:lpstr>Agenda</vt:lpstr>
      <vt:lpstr>Graduation 2023</vt:lpstr>
      <vt:lpstr>Graduation </vt:lpstr>
      <vt:lpstr>Graduation Photos </vt:lpstr>
      <vt:lpstr>Community Service Hours</vt:lpstr>
      <vt:lpstr>Grad Hoodie </vt:lpstr>
      <vt:lpstr>Graduation </vt:lpstr>
      <vt:lpstr>School &amp; Community Awards</vt:lpstr>
      <vt:lpstr>What we have been up to…</vt:lpstr>
      <vt:lpstr>Important Deadlines   </vt:lpstr>
      <vt:lpstr>Important Dates &amp; Presentations</vt:lpstr>
      <vt:lpstr>Important Dates and Research</vt:lpstr>
      <vt:lpstr>College Mondays  Weekly online sessions designed to connect learners and parents with representatives from each college.</vt:lpstr>
      <vt:lpstr>Important Dates and Research</vt:lpstr>
      <vt:lpstr>Important Dates and Research</vt:lpstr>
      <vt:lpstr>PATHWAYS</vt:lpstr>
      <vt:lpstr>Skilled Trades Bound</vt:lpstr>
      <vt:lpstr>Skilled Trades Bound</vt:lpstr>
      <vt:lpstr>Skilled Trades Bound</vt:lpstr>
      <vt:lpstr>Workplace</vt:lpstr>
      <vt:lpstr>Workplace </vt:lpstr>
      <vt:lpstr>University Bound</vt:lpstr>
      <vt:lpstr>University Bound</vt:lpstr>
      <vt:lpstr>University Bound</vt:lpstr>
      <vt:lpstr>College bound</vt:lpstr>
      <vt:lpstr>College bound</vt:lpstr>
      <vt:lpstr>College bound</vt:lpstr>
      <vt:lpstr>Admission Requirements</vt:lpstr>
      <vt:lpstr>Campus visits</vt:lpstr>
      <vt:lpstr>Not sure???</vt:lpstr>
      <vt:lpstr>Returning to HT??</vt:lpstr>
      <vt:lpstr>Financing your Post Secondary Education     </vt:lpstr>
      <vt:lpstr>Visit schools ASK QUESTIONS … visit schools   ASK QUESTIONS …  Ask more questions </vt:lpstr>
      <vt:lpstr>OSAP Aid Estimator for Full-Time Students: Home Page (gov.on.ca)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12  Parent Information Night</dc:title>
  <dc:creator>Robbyn Deroo</dc:creator>
  <cp:lastModifiedBy>Robbyn Deroo</cp:lastModifiedBy>
  <cp:revision>6</cp:revision>
  <cp:lastPrinted>2022-10-12T14:50:43Z</cp:lastPrinted>
  <dcterms:created xsi:type="dcterms:W3CDTF">2020-10-16T16:45:25Z</dcterms:created>
  <dcterms:modified xsi:type="dcterms:W3CDTF">2022-10-13T10:42:26Z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0x0101002977CC0B23EA594D89E9B1EF0835E3DB</vt:lpwstr>
  </property>
  <property fmtid="{D5CDD505-2E9C-101B-9397-08002B2CF9AE}" pid="3" name="MediaServiceImageTags">
    <vt:lpwstr/>
  </property>
</Properties>
</file>